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07"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4" r:id="rId50"/>
    <p:sldId id="303" r:id="rId51"/>
    <p:sldId id="305" r:id="rId52"/>
    <p:sldId id="306" r:id="rId53"/>
    <p:sldId id="308" r:id="rId54"/>
    <p:sldId id="309" r:id="rId55"/>
    <p:sldId id="314" r:id="rId56"/>
    <p:sldId id="313" r:id="rId57"/>
    <p:sldId id="312" r:id="rId58"/>
    <p:sldId id="311" r:id="rId59"/>
    <p:sldId id="310" r:id="rId60"/>
    <p:sldId id="315" r:id="rId61"/>
    <p:sldId id="324" r:id="rId62"/>
    <p:sldId id="323" r:id="rId63"/>
    <p:sldId id="322" r:id="rId64"/>
    <p:sldId id="321" r:id="rId65"/>
    <p:sldId id="320" r:id="rId66"/>
    <p:sldId id="319" r:id="rId67"/>
    <p:sldId id="318" r:id="rId68"/>
    <p:sldId id="317" r:id="rId69"/>
    <p:sldId id="316" r:id="rId70"/>
    <p:sldId id="327" r:id="rId71"/>
    <p:sldId id="331" r:id="rId72"/>
    <p:sldId id="330" r:id="rId73"/>
    <p:sldId id="332" r:id="rId74"/>
    <p:sldId id="328" r:id="rId75"/>
    <p:sldId id="329" r:id="rId76"/>
    <p:sldId id="326" r:id="rId77"/>
    <p:sldId id="325" r:id="rId78"/>
    <p:sldId id="336" r:id="rId79"/>
    <p:sldId id="335" r:id="rId80"/>
    <p:sldId id="334" r:id="rId81"/>
    <p:sldId id="333" r:id="rId82"/>
    <p:sldId id="338" r:id="rId83"/>
    <p:sldId id="339" r:id="rId84"/>
    <p:sldId id="340" r:id="rId85"/>
    <p:sldId id="341" r:id="rId86"/>
    <p:sldId id="342" r:id="rId87"/>
    <p:sldId id="343" r:id="rId88"/>
    <p:sldId id="344" r:id="rId89"/>
    <p:sldId id="337"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5" r:id="rId129"/>
    <p:sldId id="384" r:id="rId13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RİŞ" id="{84D1C20E-7FDF-4EEC-95C2-0A0790D17E43}">
          <p14:sldIdLst>
            <p14:sldId id="256"/>
            <p14:sldId id="257"/>
            <p14:sldId id="258"/>
            <p14:sldId id="259"/>
            <p14:sldId id="260"/>
            <p14:sldId id="261"/>
            <p14:sldId id="262"/>
            <p14:sldId id="263"/>
          </p14:sldIdLst>
        </p14:section>
        <p14:section name="VERİ SETİ VE İLK ADIMLAR" id="{D345EE47-6313-437D-A2CD-01F2174DF418}">
          <p14:sldIdLst>
            <p14:sldId id="264"/>
            <p14:sldId id="265"/>
            <p14:sldId id="266"/>
            <p14:sldId id="267"/>
            <p14:sldId id="268"/>
            <p14:sldId id="269"/>
            <p14:sldId id="270"/>
          </p14:sldIdLst>
        </p14:section>
        <p14:section name="Veri setinin betimlenmesi" id="{75815F28-ED43-4120-B806-BCE53D518453}">
          <p14:sldIdLst>
            <p14:sldId id="271"/>
            <p14:sldId id="272"/>
            <p14:sldId id="273"/>
            <p14:sldId id="274"/>
            <p14:sldId id="275"/>
          </p14:sldIdLst>
        </p14:section>
        <p14:section name="Eksik değerlerin incelenmesi - Giriş" id="{5E6686BC-48EA-47B8-BD28-F8A762669E71}">
          <p14:sldIdLst>
            <p14:sldId id="276"/>
            <p14:sldId id="277"/>
            <p14:sldId id="278"/>
            <p14:sldId id="279"/>
            <p14:sldId id="280"/>
          </p14:sldIdLst>
        </p14:section>
        <p14:section name="Kategorik değişken özetleri" id="{D182FC4A-8935-47EB-9E99-1FE0F633BAC0}">
          <p14:sldIdLst>
            <p14:sldId id="281"/>
            <p14:sldId id="282"/>
            <p14:sldId id="283"/>
            <p14:sldId id="284"/>
          </p14:sldIdLst>
        </p14:section>
        <p14:section name="Sürekli değişken özetleri" id="{457EE3D5-7979-4713-B98E-BB7B7AEC7178}">
          <p14:sldIdLst>
            <p14:sldId id="285"/>
            <p14:sldId id="286"/>
            <p14:sldId id="307"/>
            <p14:sldId id="287"/>
          </p14:sldIdLst>
        </p14:section>
        <p14:section name="BAR PLOT - SÜTÜN GRAFİK" id="{3330D373-A0B6-4C65-B6EB-28F61550464E}">
          <p14:sldIdLst/>
        </p14:section>
        <p14:section name="Veri Seti Hikayesi" id="{E02C9412-0074-4BD3-9454-7008C2BC77BB}">
          <p14:sldIdLst>
            <p14:sldId id="288"/>
            <p14:sldId id="289"/>
            <p14:sldId id="290"/>
            <p14:sldId id="291"/>
            <p14:sldId id="292"/>
            <p14:sldId id="293"/>
          </p14:sldIdLst>
        </p14:section>
        <p14:section name="ordinal - sıralı veriye dönüştürme" id="{7D798783-F5F6-49AB-9305-A29B1F2EBA80}">
          <p14:sldIdLst>
            <p14:sldId id="294"/>
            <p14:sldId id="295"/>
            <p14:sldId id="296"/>
            <p14:sldId id="297"/>
            <p14:sldId id="298"/>
          </p14:sldIdLst>
        </p14:section>
        <p14:section name="grafiğin oluşturulması" id="{8CBE966E-7CF5-4915-A0B7-BE7A479EFEA2}">
          <p14:sldIdLst>
            <p14:sldId id="299"/>
            <p14:sldId id="300"/>
            <p14:sldId id="301"/>
            <p14:sldId id="302"/>
          </p14:sldIdLst>
        </p14:section>
        <p14:section name="Çaprazlama" id="{DABFF5A2-6793-4434-B52F-94C582D973E0}">
          <p14:sldIdLst>
            <p14:sldId id="304"/>
            <p14:sldId id="303"/>
            <p14:sldId id="305"/>
            <p14:sldId id="306"/>
            <p14:sldId id="308"/>
            <p14:sldId id="309"/>
            <p14:sldId id="314"/>
          </p14:sldIdLst>
        </p14:section>
        <p14:section name="HİSTOGRAM VE YOĞUNLUK GRAFİKLERİ" id="{9F8B3166-96F8-41F0-B109-1598A1C38760}">
          <p14:sldIdLst>
            <p14:sldId id="313"/>
            <p14:sldId id="312"/>
            <p14:sldId id="311"/>
            <p14:sldId id="310"/>
            <p14:sldId id="315"/>
            <p14:sldId id="324"/>
            <p14:sldId id="323"/>
          </p14:sldIdLst>
        </p14:section>
        <p14:section name="çaprazlamalar" id="{0164DD81-8B09-4643-B73D-C16DE46268A6}">
          <p14:sldIdLst>
            <p14:sldId id="322"/>
            <p14:sldId id="321"/>
            <p14:sldId id="320"/>
            <p14:sldId id="319"/>
            <p14:sldId id="318"/>
          </p14:sldIdLst>
        </p14:section>
        <p14:section name="KUTU GRAFİK - BOX PLOT" id="{75954E18-56C4-4863-82AF-D739F852B5F7}">
          <p14:sldIdLst>
            <p14:sldId id="317"/>
            <p14:sldId id="316"/>
            <p14:sldId id="327"/>
            <p14:sldId id="331"/>
            <p14:sldId id="330"/>
          </p14:sldIdLst>
        </p14:section>
        <p14:section name="çaprazlamalar" id="{BABAC867-4A53-43A0-AB7C-38626C9498AC}">
          <p14:sldIdLst>
            <p14:sldId id="332"/>
            <p14:sldId id="328"/>
            <p14:sldId id="329"/>
            <p14:sldId id="326"/>
            <p14:sldId id="325"/>
          </p14:sldIdLst>
        </p14:section>
        <p14:section name="VIOLIN GRAFİK" id="{0516C81A-11D8-4F23-9DCB-3B0FF2E9665C}">
          <p14:sldIdLst>
            <p14:sldId id="336"/>
            <p14:sldId id="335"/>
            <p14:sldId id="334"/>
          </p14:sldIdLst>
        </p14:section>
        <p14:section name="KORELASYON GRAFİKLERİ" id="{C2087653-A05D-4CC8-A4C5-63AB5C7EB4E1}">
          <p14:sldIdLst>
            <p14:sldId id="333"/>
            <p14:sldId id="338"/>
            <p14:sldId id="339"/>
          </p14:sldIdLst>
        </p14:section>
        <p14:section name="çaprazlamalar" id="{98F1455E-855F-47E8-9DF9-22AE1E57F3DD}">
          <p14:sldIdLst>
            <p14:sldId id="340"/>
            <p14:sldId id="341"/>
            <p14:sldId id="342"/>
            <p14:sldId id="343"/>
            <p14:sldId id="344"/>
          </p14:sldIdLst>
        </p14:section>
        <p14:section name="doğrusal ilişkinin gösterilmesi" id="{E1CB7264-5D4B-431A-9059-D6A78A0E2058}">
          <p14:sldIdLst>
            <p14:sldId id="337"/>
            <p14:sldId id="345"/>
            <p14:sldId id="346"/>
            <p14:sldId id="347"/>
            <p14:sldId id="348"/>
          </p14:sldIdLst>
        </p14:section>
        <p14:section name="scatterplot matrisi" id="{AD418BC4-2BA1-45F1-8EF1-C89D9AE7AA3A}">
          <p14:sldIdLst>
            <p14:sldId id="349"/>
            <p14:sldId id="350"/>
            <p14:sldId id="351"/>
            <p14:sldId id="352"/>
            <p14:sldId id="353"/>
            <p14:sldId id="354"/>
            <p14:sldId id="355"/>
          </p14:sldIdLst>
        </p14:section>
        <p14:section name="ISI (HEAT) HARİTASI (MAP)" id="{EE1C2263-0B2F-48D5-9B96-B69916E95869}">
          <p14:sldIdLst>
            <p14:sldId id="356"/>
            <p14:sldId id="357"/>
            <p14:sldId id="358"/>
            <p14:sldId id="359"/>
            <p14:sldId id="360"/>
            <p14:sldId id="361"/>
            <p14:sldId id="362"/>
          </p14:sldIdLst>
        </p14:section>
        <p14:section name="ÇİZGİ GRAFİK" id="{6605B46A-1AFD-48BF-81AF-80DC0A5DF604}">
          <p14:sldIdLst>
            <p14:sldId id="363"/>
            <p14:sldId id="364"/>
            <p14:sldId id="365"/>
            <p14:sldId id="367"/>
            <p14:sldId id="368"/>
            <p14:sldId id="369"/>
            <p14:sldId id="370"/>
            <p14:sldId id="371"/>
            <p14:sldId id="372"/>
            <p14:sldId id="373"/>
            <p14:sldId id="374"/>
            <p14:sldId id="375"/>
          </p14:sldIdLst>
        </p14:section>
        <p14:section name="BASİT ZAMAN SERİSİ" id="{003CEA19-9DEA-4ECB-A7EB-A0B21F7663B4}">
          <p14:sldIdLst>
            <p14:sldId id="376"/>
            <p14:sldId id="377"/>
            <p14:sldId id="378"/>
            <p14:sldId id="379"/>
            <p14:sldId id="380"/>
          </p14:sldIdLst>
        </p14:section>
        <p14:section name="BÖLÜM SONU DEĞERLENDİRMESİ" id="{67F1F1BE-A1ED-4E40-AB69-A1279BFE3E29}">
          <p14:sldIdLst>
            <p14:sldId id="381"/>
            <p14:sldId id="382"/>
            <p14:sldId id="383"/>
            <p14:sldId id="385"/>
            <p14:sldId id="3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4EF1A-8D20-43DE-8318-882D00FF4A38}" type="datetimeFigureOut">
              <a:rPr lang="tr-TR" smtClean="0"/>
              <a:t>3.10.2020</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D1A35-E31A-488B-83C0-BBA24AC11595}" type="slidenum">
              <a:rPr lang="tr-TR" smtClean="0"/>
              <a:t>‹#›</a:t>
            </a:fld>
            <a:endParaRPr lang="tr-TR"/>
          </a:p>
        </p:txBody>
      </p:sp>
    </p:spTree>
    <p:extLst>
      <p:ext uri="{BB962C8B-B14F-4D97-AF65-F5344CB8AC3E}">
        <p14:creationId xmlns:p14="http://schemas.microsoft.com/office/powerpoint/2010/main" val="2395315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8ECD1A35-E31A-488B-83C0-BBA24AC11595}" type="slidenum">
              <a:rPr lang="tr-TR" smtClean="0"/>
              <a:t>85</a:t>
            </a:fld>
            <a:endParaRPr lang="tr-TR"/>
          </a:p>
        </p:txBody>
      </p:sp>
    </p:spTree>
    <p:extLst>
      <p:ext uri="{BB962C8B-B14F-4D97-AF65-F5344CB8AC3E}">
        <p14:creationId xmlns:p14="http://schemas.microsoft.com/office/powerpoint/2010/main" val="4214846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F91FA8C-2258-460B-B123-60398AD509D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26C2CBB9-60AC-4819-8864-D0C39C1F5EF5}"/>
              </a:ext>
            </a:extLst>
          </p:cNvPr>
          <p:cNvSpPr txBox="1"/>
          <p:nvPr/>
        </p:nvSpPr>
        <p:spPr>
          <a:xfrm>
            <a:off x="943897" y="840658"/>
            <a:ext cx="7005764" cy="3693319"/>
          </a:xfrm>
          <a:prstGeom prst="rect">
            <a:avLst/>
          </a:prstGeom>
          <a:noFill/>
        </p:spPr>
        <p:txBody>
          <a:bodyPr wrap="none" rtlCol="0">
            <a:spAutoFit/>
          </a:bodyPr>
          <a:lstStyle/>
          <a:p>
            <a:r>
              <a:rPr lang="tr-TR" b="1" dirty="0" err="1"/>
              <a:t>Planets</a:t>
            </a:r>
            <a:r>
              <a:rPr lang="tr-TR" b="1" dirty="0"/>
              <a:t> veri seti, </a:t>
            </a:r>
            <a:r>
              <a:rPr lang="tr-TR" dirty="0"/>
              <a:t> NASA </a:t>
            </a:r>
            <a:r>
              <a:rPr lang="tr-TR" dirty="0" err="1"/>
              <a:t>nın</a:t>
            </a:r>
            <a:r>
              <a:rPr lang="tr-TR" dirty="0"/>
              <a:t> yayınladığı galaksi keşfiyle ilgili bir veri setidir.</a:t>
            </a:r>
          </a:p>
          <a:p>
            <a:endParaRPr lang="tr-TR" b="1" dirty="0"/>
          </a:p>
          <a:p>
            <a:r>
              <a:rPr lang="tr-TR" b="1" dirty="0" err="1"/>
              <a:t>Method</a:t>
            </a:r>
            <a:r>
              <a:rPr lang="tr-TR" b="1" dirty="0"/>
              <a:t>, </a:t>
            </a:r>
            <a:r>
              <a:rPr lang="tr-TR" dirty="0"/>
              <a:t>gezegenlerin, galaksilerin bulunma şeklini ifade eder</a:t>
            </a:r>
          </a:p>
          <a:p>
            <a:endParaRPr lang="tr-TR" b="1" dirty="0"/>
          </a:p>
          <a:p>
            <a:r>
              <a:rPr lang="tr-TR" b="1" dirty="0" err="1"/>
              <a:t>number</a:t>
            </a:r>
            <a:r>
              <a:rPr lang="tr-TR" b="1" dirty="0"/>
              <a:t>, </a:t>
            </a:r>
            <a:r>
              <a:rPr lang="tr-TR" dirty="0"/>
              <a:t>bulunan sistemdeki gezegen sayısını ifade eder</a:t>
            </a:r>
          </a:p>
          <a:p>
            <a:endParaRPr lang="tr-TR" b="1" dirty="0"/>
          </a:p>
          <a:p>
            <a:r>
              <a:rPr lang="tr-TR" b="1" dirty="0" err="1"/>
              <a:t>orbital_period</a:t>
            </a:r>
            <a:r>
              <a:rPr lang="tr-TR" b="1" dirty="0"/>
              <a:t>, </a:t>
            </a:r>
            <a:r>
              <a:rPr lang="tr-TR" dirty="0"/>
              <a:t>yörünge dönemini ifade eder.</a:t>
            </a:r>
          </a:p>
          <a:p>
            <a:endParaRPr lang="tr-TR" b="1" dirty="0"/>
          </a:p>
          <a:p>
            <a:r>
              <a:rPr lang="tr-TR" b="1" dirty="0" err="1"/>
              <a:t>mass</a:t>
            </a:r>
            <a:r>
              <a:rPr lang="tr-TR" b="1" dirty="0"/>
              <a:t>, </a:t>
            </a:r>
            <a:r>
              <a:rPr lang="tr-TR" dirty="0"/>
              <a:t>kütle gibi bir anlamı vardır. m*sin ile hesaplanır.</a:t>
            </a:r>
          </a:p>
          <a:p>
            <a:endParaRPr lang="tr-TR" b="1" dirty="0"/>
          </a:p>
          <a:p>
            <a:r>
              <a:rPr lang="tr-TR" b="1" dirty="0" err="1"/>
              <a:t>distance</a:t>
            </a:r>
            <a:r>
              <a:rPr lang="tr-TR" b="1" dirty="0"/>
              <a:t>, </a:t>
            </a:r>
            <a:r>
              <a:rPr lang="tr-TR" dirty="0"/>
              <a:t>uzaklığı ifade eder.</a:t>
            </a:r>
          </a:p>
          <a:p>
            <a:endParaRPr lang="tr-TR" b="1" dirty="0"/>
          </a:p>
          <a:p>
            <a:r>
              <a:rPr lang="tr-TR" b="1" dirty="0" err="1"/>
              <a:t>year</a:t>
            </a:r>
            <a:r>
              <a:rPr lang="tr-TR" b="1" dirty="0"/>
              <a:t>, </a:t>
            </a:r>
            <a:r>
              <a:rPr lang="tr-TR" dirty="0"/>
              <a:t> bulunma tarihidir</a:t>
            </a:r>
            <a:endParaRPr lang="tr-TR" b="1" dirty="0"/>
          </a:p>
        </p:txBody>
      </p:sp>
    </p:spTree>
    <p:extLst>
      <p:ext uri="{BB962C8B-B14F-4D97-AF65-F5344CB8AC3E}">
        <p14:creationId xmlns:p14="http://schemas.microsoft.com/office/powerpoint/2010/main" val="3429182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87DFBFA-B879-4014-9D38-CC8C891F1C3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414995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4C5DDBD-CD36-473F-9A0D-7FE4EB56F70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1F80480-50FD-45B4-9A4D-F1CD443816BC}"/>
              </a:ext>
            </a:extLst>
          </p:cNvPr>
          <p:cNvSpPr txBox="1"/>
          <p:nvPr/>
        </p:nvSpPr>
        <p:spPr>
          <a:xfrm>
            <a:off x="5958348" y="1696065"/>
            <a:ext cx="5692878" cy="4247317"/>
          </a:xfrm>
          <a:prstGeom prst="rect">
            <a:avLst/>
          </a:prstGeom>
          <a:noFill/>
        </p:spPr>
        <p:txBody>
          <a:bodyPr wrap="square" rtlCol="0">
            <a:spAutoFit/>
          </a:bodyPr>
          <a:lstStyle/>
          <a:p>
            <a:r>
              <a:rPr lang="tr-TR" dirty="0"/>
              <a:t>Elimizdeki değişkenleri biraz daha yapısal anlamda daha geniş perspektiften görmek istediğimizde kullanılabilir.</a:t>
            </a:r>
          </a:p>
          <a:p>
            <a:endParaRPr lang="tr-TR" dirty="0"/>
          </a:p>
          <a:p>
            <a:r>
              <a:rPr lang="tr-TR" dirty="0"/>
              <a:t>Uzun vadeli verilerde yani içerisinde zaman serisi verileri olduğunda yani yıl ve ay gibi değişkenler olduğunda bu dönemlere karşılık gözlemlenebilecek olan bazı sayısal değişken değerleri olduğunda ya da bunun dışında daha büyük ölçekli belirli periyodlarla tekrar eden olayları görmek istediğimizde bize çok güzel bilgiler sunan bir grafiktir.</a:t>
            </a:r>
          </a:p>
          <a:p>
            <a:endParaRPr lang="tr-TR" dirty="0"/>
          </a:p>
          <a:p>
            <a:r>
              <a:rPr lang="tr-TR" dirty="0"/>
              <a:t>Sadece zamansal bağlamda değil eğer elimizde çok sınıflı kategorik değişken ve bunu belirli bir sayısal değişken açısından görselleştirme ihtiyacımız varsa bu durumda da çok işe yaramaktadır.</a:t>
            </a:r>
          </a:p>
        </p:txBody>
      </p:sp>
    </p:spTree>
    <p:extLst>
      <p:ext uri="{BB962C8B-B14F-4D97-AF65-F5344CB8AC3E}">
        <p14:creationId xmlns:p14="http://schemas.microsoft.com/office/powerpoint/2010/main" val="1112474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6EBEC02-1166-4E05-9EF2-18E7DAE58902}"/>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9D09880E-9FE7-4D43-A0D7-7CA2FF39CB34}"/>
              </a:ext>
            </a:extLst>
          </p:cNvPr>
          <p:cNvSpPr txBox="1"/>
          <p:nvPr/>
        </p:nvSpPr>
        <p:spPr>
          <a:xfrm>
            <a:off x="3878824" y="1675190"/>
            <a:ext cx="7447937" cy="2031325"/>
          </a:xfrm>
          <a:prstGeom prst="rect">
            <a:avLst/>
          </a:prstGeom>
          <a:noFill/>
        </p:spPr>
        <p:txBody>
          <a:bodyPr wrap="square" rtlCol="0">
            <a:spAutoFit/>
          </a:bodyPr>
          <a:lstStyle/>
          <a:p>
            <a:r>
              <a:rPr lang="tr-TR" dirty="0" err="1"/>
              <a:t>flights</a:t>
            </a:r>
            <a:r>
              <a:rPr lang="tr-TR" dirty="0"/>
              <a:t> verisi zamana göre değişim gösterdiğinden dolayı ortalama, standart sapma ve diğer değerlerin değerlendirilirken bu durumun göz önünde bulundurulması gerekir.</a:t>
            </a:r>
          </a:p>
          <a:p>
            <a:endParaRPr lang="tr-TR" dirty="0"/>
          </a:p>
          <a:p>
            <a:r>
              <a:rPr lang="tr-TR" dirty="0"/>
              <a:t>Uçuşlarda artan bir trend beklenebilir. Yani zamanlar herkes uçuş yolculuğunu tercih edebilir. Veriler değerlendirilirken bunun da göz önünde bulundurulması gerekir. Yani yorumlamalarda bu durum unutulmamalıdır.</a:t>
            </a:r>
          </a:p>
        </p:txBody>
      </p:sp>
    </p:spTree>
    <p:extLst>
      <p:ext uri="{BB962C8B-B14F-4D97-AF65-F5344CB8AC3E}">
        <p14:creationId xmlns:p14="http://schemas.microsoft.com/office/powerpoint/2010/main" val="209861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6205B99-E908-4FDC-B140-82F01650C7C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72D5E16-7450-45FE-9A3D-725970CA8522}"/>
              </a:ext>
            </a:extLst>
          </p:cNvPr>
          <p:cNvSpPr txBox="1"/>
          <p:nvPr/>
        </p:nvSpPr>
        <p:spPr>
          <a:xfrm flipH="1">
            <a:off x="7596893" y="2020529"/>
            <a:ext cx="3936346" cy="1200329"/>
          </a:xfrm>
          <a:prstGeom prst="rect">
            <a:avLst/>
          </a:prstGeom>
          <a:noFill/>
        </p:spPr>
        <p:txBody>
          <a:bodyPr wrap="square" rtlCol="0">
            <a:spAutoFit/>
          </a:bodyPr>
          <a:lstStyle/>
          <a:p>
            <a:r>
              <a:rPr lang="tr-TR" b="1" dirty="0" err="1"/>
              <a:t>Heat</a:t>
            </a:r>
            <a:r>
              <a:rPr lang="tr-TR" b="1" dirty="0"/>
              <a:t> kullanmadan önce verilerden bir pivot tablo oluşturmamız gerekir. </a:t>
            </a:r>
            <a:r>
              <a:rPr lang="tr-TR" dirty="0"/>
              <a:t>Yani </a:t>
            </a:r>
            <a:r>
              <a:rPr lang="tr-TR" dirty="0" err="1"/>
              <a:t>verisetini</a:t>
            </a:r>
            <a:r>
              <a:rPr lang="tr-TR" dirty="0"/>
              <a:t> daha okunabilir bir hale getirmemiz gerekir.</a:t>
            </a:r>
            <a:endParaRPr lang="tr-TR" b="1" dirty="0"/>
          </a:p>
        </p:txBody>
      </p:sp>
    </p:spTree>
    <p:extLst>
      <p:ext uri="{BB962C8B-B14F-4D97-AF65-F5344CB8AC3E}">
        <p14:creationId xmlns:p14="http://schemas.microsoft.com/office/powerpoint/2010/main" val="27838820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56F16EF-A99A-4632-B632-646B4C28342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2C81174-BC1C-420C-8AE0-36AE575F2DE5}"/>
              </a:ext>
            </a:extLst>
          </p:cNvPr>
          <p:cNvSpPr txBox="1"/>
          <p:nvPr/>
        </p:nvSpPr>
        <p:spPr>
          <a:xfrm flipH="1">
            <a:off x="5871332" y="2477729"/>
            <a:ext cx="5706152" cy="923330"/>
          </a:xfrm>
          <a:prstGeom prst="rect">
            <a:avLst/>
          </a:prstGeom>
          <a:noFill/>
        </p:spPr>
        <p:txBody>
          <a:bodyPr wrap="square" rtlCol="0">
            <a:spAutoFit/>
          </a:bodyPr>
          <a:lstStyle/>
          <a:p>
            <a:r>
              <a:rPr lang="tr-TR" dirty="0" err="1"/>
              <a:t>Heat</a:t>
            </a:r>
            <a:r>
              <a:rPr lang="tr-TR" dirty="0"/>
              <a:t> </a:t>
            </a:r>
            <a:r>
              <a:rPr lang="tr-TR" dirty="0" err="1"/>
              <a:t>map</a:t>
            </a:r>
            <a:r>
              <a:rPr lang="tr-TR" dirty="0"/>
              <a:t> elimizde </a:t>
            </a:r>
            <a:r>
              <a:rPr lang="tr-TR" dirty="0" err="1"/>
              <a:t>pattern</a:t>
            </a:r>
            <a:r>
              <a:rPr lang="tr-TR" dirty="0"/>
              <a:t> </a:t>
            </a:r>
            <a:r>
              <a:rPr lang="tr-TR" dirty="0" err="1"/>
              <a:t>detection</a:t>
            </a:r>
            <a:r>
              <a:rPr lang="tr-TR" dirty="0"/>
              <a:t> &lt;yanlış yazmış olabilirim&gt; problemleri olduğunda yani yapı saptamak problemleri olduğunda çok güzel işlevler görebilir.</a:t>
            </a:r>
          </a:p>
        </p:txBody>
      </p:sp>
    </p:spTree>
    <p:extLst>
      <p:ext uri="{BB962C8B-B14F-4D97-AF65-F5344CB8AC3E}">
        <p14:creationId xmlns:p14="http://schemas.microsoft.com/office/powerpoint/2010/main" val="2936673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5FA0F1D-900B-419D-B3EF-6DEC6A79DE6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436609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46073E9-DFEC-4A1D-9604-4AD514EE521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3391157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DF9C8C2-0F4C-48DB-8B9C-E5D0D4B7901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684809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5E94264-1BE3-4D1F-9C39-30C0FCC9733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0B82EF3-DDA2-4F3B-A706-5D9597D8B991}"/>
              </a:ext>
            </a:extLst>
          </p:cNvPr>
          <p:cNvSpPr txBox="1"/>
          <p:nvPr/>
        </p:nvSpPr>
        <p:spPr>
          <a:xfrm flipH="1">
            <a:off x="5679602" y="1460091"/>
            <a:ext cx="6060113" cy="1754326"/>
          </a:xfrm>
          <a:prstGeom prst="rect">
            <a:avLst/>
          </a:prstGeom>
          <a:noFill/>
        </p:spPr>
        <p:txBody>
          <a:bodyPr wrap="square" rtlCol="0">
            <a:spAutoFit/>
          </a:bodyPr>
          <a:lstStyle/>
          <a:p>
            <a:r>
              <a:rPr lang="tr-TR" dirty="0"/>
              <a:t>Diğerlerine göre daha zor problemlerde kullanılabilir bir veri görselleştirme türüdür.</a:t>
            </a:r>
          </a:p>
          <a:p>
            <a:endParaRPr lang="tr-TR" dirty="0"/>
          </a:p>
          <a:p>
            <a:r>
              <a:rPr lang="tr-TR" dirty="0"/>
              <a:t>Zamana bağlı değişkenlerin olduğu </a:t>
            </a:r>
            <a:r>
              <a:rPr lang="tr-TR" dirty="0" err="1"/>
              <a:t>verisetlerinde</a:t>
            </a:r>
            <a:r>
              <a:rPr lang="tr-TR" dirty="0"/>
              <a:t> ve nesnelerin interneti (</a:t>
            </a:r>
            <a:r>
              <a:rPr lang="tr-TR" dirty="0" err="1"/>
              <a:t>IoT</a:t>
            </a:r>
            <a:r>
              <a:rPr lang="tr-TR" dirty="0"/>
              <a:t>) gibi senaryolarda makinaların ürettiği verileri görselleştirmek için kullanılır.</a:t>
            </a:r>
          </a:p>
        </p:txBody>
      </p:sp>
      <p:sp>
        <p:nvSpPr>
          <p:cNvPr id="4" name="Metin kutusu 3">
            <a:extLst>
              <a:ext uri="{FF2B5EF4-FFF2-40B4-BE49-F238E27FC236}">
                <a16:creationId xmlns:a16="http://schemas.microsoft.com/office/drawing/2014/main" id="{EDF905DD-C899-4BFF-9AB4-0AB73F450A0B}"/>
              </a:ext>
            </a:extLst>
          </p:cNvPr>
          <p:cNvSpPr txBox="1"/>
          <p:nvPr/>
        </p:nvSpPr>
        <p:spPr>
          <a:xfrm>
            <a:off x="4660490" y="3429000"/>
            <a:ext cx="7079225" cy="2031325"/>
          </a:xfrm>
          <a:prstGeom prst="rect">
            <a:avLst/>
          </a:prstGeom>
          <a:noFill/>
        </p:spPr>
        <p:txBody>
          <a:bodyPr wrap="square" rtlCol="0">
            <a:spAutoFit/>
          </a:bodyPr>
          <a:lstStyle/>
          <a:p>
            <a:r>
              <a:rPr lang="tr-TR" dirty="0"/>
              <a:t>Beyne bağlanan bir cihaz aracılığıyla toplanan sinyalleri ifade eden bir </a:t>
            </a:r>
            <a:r>
              <a:rPr lang="tr-TR" dirty="0" err="1"/>
              <a:t>veriseti</a:t>
            </a:r>
            <a:r>
              <a:rPr lang="tr-TR" dirty="0"/>
              <a:t> ile çalışacağız.</a:t>
            </a:r>
          </a:p>
          <a:p>
            <a:r>
              <a:rPr lang="tr-TR" dirty="0" err="1"/>
              <a:t>subjet</a:t>
            </a:r>
            <a:r>
              <a:rPr lang="tr-TR" dirty="0"/>
              <a:t>, verilerin toplandığı kişiler</a:t>
            </a:r>
          </a:p>
          <a:p>
            <a:r>
              <a:rPr lang="tr-TR" dirty="0" err="1"/>
              <a:t>timepoint</a:t>
            </a:r>
            <a:r>
              <a:rPr lang="tr-TR" dirty="0"/>
              <a:t>, zaman noktaları</a:t>
            </a:r>
          </a:p>
          <a:p>
            <a:r>
              <a:rPr lang="tr-TR" dirty="0" err="1"/>
              <a:t>event</a:t>
            </a:r>
            <a:r>
              <a:rPr lang="tr-TR" dirty="0"/>
              <a:t>, olaylar</a:t>
            </a:r>
          </a:p>
          <a:p>
            <a:r>
              <a:rPr lang="tr-TR" dirty="0" err="1"/>
              <a:t>region</a:t>
            </a:r>
            <a:r>
              <a:rPr lang="tr-TR" dirty="0"/>
              <a:t>, sinyalin toplandığı bölge</a:t>
            </a:r>
          </a:p>
          <a:p>
            <a:r>
              <a:rPr lang="tr-TR" dirty="0" err="1"/>
              <a:t>signal</a:t>
            </a:r>
            <a:r>
              <a:rPr lang="tr-TR" dirty="0"/>
              <a:t>, gelen sinyal</a:t>
            </a:r>
          </a:p>
        </p:txBody>
      </p:sp>
    </p:spTree>
    <p:extLst>
      <p:ext uri="{BB962C8B-B14F-4D97-AF65-F5344CB8AC3E}">
        <p14:creationId xmlns:p14="http://schemas.microsoft.com/office/powerpoint/2010/main" val="16701871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0385FC5-1E99-419C-AC7C-0089D552D58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858BDCC-2756-4DB0-BA18-54568F5ED0FB}"/>
              </a:ext>
            </a:extLst>
          </p:cNvPr>
          <p:cNvSpPr txBox="1"/>
          <p:nvPr/>
        </p:nvSpPr>
        <p:spPr>
          <a:xfrm>
            <a:off x="5707626" y="3067665"/>
            <a:ext cx="5374869" cy="1200329"/>
          </a:xfrm>
          <a:prstGeom prst="rect">
            <a:avLst/>
          </a:prstGeom>
          <a:noFill/>
        </p:spPr>
        <p:txBody>
          <a:bodyPr wrap="none" rtlCol="0">
            <a:spAutoFit/>
          </a:bodyPr>
          <a:lstStyle/>
          <a:p>
            <a:r>
              <a:rPr lang="tr-TR" dirty="0" err="1"/>
              <a:t>timepoint</a:t>
            </a:r>
            <a:r>
              <a:rPr lang="tr-TR" dirty="0"/>
              <a:t> değişkeni kesikli ve mutlak değerlere sahiptir.</a:t>
            </a:r>
          </a:p>
          <a:p>
            <a:r>
              <a:rPr lang="tr-TR" dirty="0"/>
              <a:t>istenirse kategorik değişken olarak kullanılabilir.</a:t>
            </a:r>
          </a:p>
          <a:p>
            <a:endParaRPr lang="tr-TR" dirty="0"/>
          </a:p>
          <a:p>
            <a:r>
              <a:rPr lang="tr-TR" dirty="0"/>
              <a:t>0-18 arasında değişiyor.</a:t>
            </a:r>
          </a:p>
        </p:txBody>
      </p:sp>
      <p:sp>
        <p:nvSpPr>
          <p:cNvPr id="4" name="Metin kutusu 3">
            <a:extLst>
              <a:ext uri="{FF2B5EF4-FFF2-40B4-BE49-F238E27FC236}">
                <a16:creationId xmlns:a16="http://schemas.microsoft.com/office/drawing/2014/main" id="{EE59B66E-8620-4193-9CCF-51DBD1D9C3BC}"/>
              </a:ext>
            </a:extLst>
          </p:cNvPr>
          <p:cNvSpPr txBox="1"/>
          <p:nvPr/>
        </p:nvSpPr>
        <p:spPr>
          <a:xfrm>
            <a:off x="5707626" y="4734232"/>
            <a:ext cx="4911213" cy="1477328"/>
          </a:xfrm>
          <a:prstGeom prst="rect">
            <a:avLst/>
          </a:prstGeom>
          <a:noFill/>
        </p:spPr>
        <p:txBody>
          <a:bodyPr wrap="square" rtlCol="0">
            <a:spAutoFit/>
          </a:bodyPr>
          <a:lstStyle/>
          <a:p>
            <a:r>
              <a:rPr lang="tr-TR" dirty="0"/>
              <a:t>Ortalamanın </a:t>
            </a:r>
            <a:r>
              <a:rPr lang="tr-TR" dirty="0" err="1"/>
              <a:t>min</a:t>
            </a:r>
            <a:r>
              <a:rPr lang="tr-TR" dirty="0"/>
              <a:t> ve </a:t>
            </a:r>
            <a:r>
              <a:rPr lang="tr-TR" dirty="0" err="1"/>
              <a:t>max</a:t>
            </a:r>
            <a:r>
              <a:rPr lang="tr-TR" dirty="0"/>
              <a:t> ortalaması olması verinin her bir zaman noktasında eşit sayıda sinyal toplanmasından kaynaklanabilir.</a:t>
            </a:r>
          </a:p>
          <a:p>
            <a:endParaRPr lang="tr-TR" dirty="0"/>
          </a:p>
          <a:p>
            <a:r>
              <a:rPr lang="tr-TR" dirty="0"/>
              <a:t>Bu durum kontrol edilmelidir.</a:t>
            </a:r>
          </a:p>
        </p:txBody>
      </p:sp>
    </p:spTree>
    <p:extLst>
      <p:ext uri="{BB962C8B-B14F-4D97-AF65-F5344CB8AC3E}">
        <p14:creationId xmlns:p14="http://schemas.microsoft.com/office/powerpoint/2010/main" val="4096326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BB61FA8-3C2F-4807-833D-EB02A9544BD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A4B2EF8-CD06-496F-A748-2911D3A4FB81}"/>
              </a:ext>
            </a:extLst>
          </p:cNvPr>
          <p:cNvSpPr txBox="1"/>
          <p:nvPr/>
        </p:nvSpPr>
        <p:spPr>
          <a:xfrm>
            <a:off x="6474543" y="2551470"/>
            <a:ext cx="5102942" cy="646331"/>
          </a:xfrm>
          <a:prstGeom prst="rect">
            <a:avLst/>
          </a:prstGeom>
          <a:noFill/>
        </p:spPr>
        <p:txBody>
          <a:bodyPr wrap="square" rtlCol="0">
            <a:spAutoFit/>
          </a:bodyPr>
          <a:lstStyle/>
          <a:p>
            <a:r>
              <a:rPr lang="tr-TR" dirty="0" err="1"/>
              <a:t>Orjinalini</a:t>
            </a:r>
            <a:r>
              <a:rPr lang="tr-TR" dirty="0"/>
              <a:t> korumak için kopyası oluşturulur (yedeği alınır) ve onun üzerinde çalışılır</a:t>
            </a:r>
          </a:p>
        </p:txBody>
      </p:sp>
    </p:spTree>
    <p:extLst>
      <p:ext uri="{BB962C8B-B14F-4D97-AF65-F5344CB8AC3E}">
        <p14:creationId xmlns:p14="http://schemas.microsoft.com/office/powerpoint/2010/main" val="27279785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2E2999F-4C54-40A7-9863-C32981AC6CD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035241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89EA96F-546E-4781-8C39-E383090777B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C272D55-9844-466B-B204-EE2C67D549E8}"/>
              </a:ext>
            </a:extLst>
          </p:cNvPr>
          <p:cNvSpPr txBox="1"/>
          <p:nvPr/>
        </p:nvSpPr>
        <p:spPr>
          <a:xfrm>
            <a:off x="4866968" y="3215148"/>
            <a:ext cx="6751144" cy="923330"/>
          </a:xfrm>
          <a:prstGeom prst="rect">
            <a:avLst/>
          </a:prstGeom>
          <a:noFill/>
        </p:spPr>
        <p:txBody>
          <a:bodyPr wrap="none" rtlCol="0">
            <a:spAutoFit/>
          </a:bodyPr>
          <a:lstStyle/>
          <a:p>
            <a:r>
              <a:rPr lang="tr-TR" dirty="0" err="1"/>
              <a:t>Herbir</a:t>
            </a:r>
            <a:r>
              <a:rPr lang="tr-TR" dirty="0"/>
              <a:t> zaman noktasında eşit sayıda sinyal toplanmış.</a:t>
            </a:r>
          </a:p>
          <a:p>
            <a:endParaRPr lang="tr-TR" dirty="0"/>
          </a:p>
          <a:p>
            <a:r>
              <a:rPr lang="tr-TR" dirty="0"/>
              <a:t>Bu </a:t>
            </a:r>
            <a:r>
              <a:rPr lang="tr-TR" dirty="0" err="1"/>
              <a:t>verisetinin</a:t>
            </a:r>
            <a:r>
              <a:rPr lang="tr-TR" dirty="0"/>
              <a:t> mekanik bir </a:t>
            </a:r>
            <a:r>
              <a:rPr lang="tr-TR" dirty="0" err="1"/>
              <a:t>veriseti</a:t>
            </a:r>
            <a:r>
              <a:rPr lang="tr-TR" dirty="0"/>
              <a:t> olduğu yorumunu yapmamızı sağlar.</a:t>
            </a:r>
          </a:p>
        </p:txBody>
      </p:sp>
    </p:spTree>
    <p:extLst>
      <p:ext uri="{BB962C8B-B14F-4D97-AF65-F5344CB8AC3E}">
        <p14:creationId xmlns:p14="http://schemas.microsoft.com/office/powerpoint/2010/main" val="25164731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83C834E-275B-453F-AC0D-345DB42CB01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630361A-C99A-48A3-99D4-9CAC140FDD93}"/>
              </a:ext>
            </a:extLst>
          </p:cNvPr>
          <p:cNvSpPr txBox="1"/>
          <p:nvPr/>
        </p:nvSpPr>
        <p:spPr>
          <a:xfrm>
            <a:off x="5161935" y="1755058"/>
            <a:ext cx="5663381" cy="1477328"/>
          </a:xfrm>
          <a:prstGeom prst="rect">
            <a:avLst/>
          </a:prstGeom>
          <a:noFill/>
        </p:spPr>
        <p:txBody>
          <a:bodyPr wrap="square" rtlCol="0">
            <a:spAutoFit/>
          </a:bodyPr>
          <a:lstStyle/>
          <a:p>
            <a:r>
              <a:rPr lang="tr-TR" dirty="0" err="1"/>
              <a:t>Verisetinde</a:t>
            </a:r>
            <a:r>
              <a:rPr lang="tr-TR" dirty="0"/>
              <a:t> tek olan yani </a:t>
            </a:r>
            <a:r>
              <a:rPr lang="tr-TR" dirty="0" err="1"/>
              <a:t>uniq</a:t>
            </a:r>
            <a:r>
              <a:rPr lang="tr-TR" dirty="0"/>
              <a:t> olan değişken var olup olmadığını kontrol etmemiz gerekir.</a:t>
            </a:r>
          </a:p>
          <a:p>
            <a:endParaRPr lang="tr-TR" dirty="0"/>
          </a:p>
          <a:p>
            <a:r>
              <a:rPr lang="tr-TR" dirty="0"/>
              <a:t>Burada </a:t>
            </a:r>
            <a:r>
              <a:rPr lang="tr-TR" dirty="0" err="1"/>
              <a:t>signal</a:t>
            </a:r>
            <a:r>
              <a:rPr lang="tr-TR" dirty="0"/>
              <a:t> değişkeni tektir. Çünkü gözem sayısı ve </a:t>
            </a:r>
            <a:r>
              <a:rPr lang="tr-TR" dirty="0" err="1"/>
              <a:t>signal</a:t>
            </a:r>
            <a:r>
              <a:rPr lang="tr-TR" dirty="0"/>
              <a:t> değişkeninin </a:t>
            </a:r>
            <a:r>
              <a:rPr lang="tr-TR" dirty="0" err="1"/>
              <a:t>group</a:t>
            </a:r>
            <a:r>
              <a:rPr lang="tr-TR" dirty="0"/>
              <a:t> sayısı aynı.</a:t>
            </a:r>
          </a:p>
        </p:txBody>
      </p:sp>
    </p:spTree>
    <p:extLst>
      <p:ext uri="{BB962C8B-B14F-4D97-AF65-F5344CB8AC3E}">
        <p14:creationId xmlns:p14="http://schemas.microsoft.com/office/powerpoint/2010/main" val="2869616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7933A3A-2165-427A-A3AD-0520484CA55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A05765F-88D8-4819-9856-FEBCDB668DE3}"/>
              </a:ext>
            </a:extLst>
          </p:cNvPr>
          <p:cNvSpPr txBox="1"/>
          <p:nvPr/>
        </p:nvSpPr>
        <p:spPr>
          <a:xfrm>
            <a:off x="7374194" y="2359742"/>
            <a:ext cx="4395019" cy="2585323"/>
          </a:xfrm>
          <a:prstGeom prst="rect">
            <a:avLst/>
          </a:prstGeom>
          <a:noFill/>
        </p:spPr>
        <p:txBody>
          <a:bodyPr wrap="square" rtlCol="0">
            <a:spAutoFit/>
          </a:bodyPr>
          <a:lstStyle/>
          <a:p>
            <a:r>
              <a:rPr lang="tr-TR" dirty="0"/>
              <a:t>Zaman noktalarına göre </a:t>
            </a:r>
            <a:r>
              <a:rPr lang="tr-TR" dirty="0" err="1"/>
              <a:t>betimsel</a:t>
            </a:r>
            <a:r>
              <a:rPr lang="tr-TR" dirty="0"/>
              <a:t> istatistikler</a:t>
            </a:r>
          </a:p>
          <a:p>
            <a:endParaRPr lang="tr-TR" dirty="0"/>
          </a:p>
          <a:p>
            <a:endParaRPr lang="tr-TR" dirty="0"/>
          </a:p>
          <a:p>
            <a:r>
              <a:rPr lang="tr-TR" dirty="0"/>
              <a:t>Standart sapmalarda farklılaşan değerler var. Yani ortalama etrafındaki durumlar birbirine göre değişebiliyor. </a:t>
            </a:r>
          </a:p>
          <a:p>
            <a:r>
              <a:rPr lang="tr-TR" dirty="0"/>
              <a:t>Bu değişimi oluşturan bazı yapılar var. Biz bu yapıları bir arada anlamaya çalışacağız.</a:t>
            </a:r>
          </a:p>
          <a:p>
            <a:endParaRPr lang="tr-TR" dirty="0"/>
          </a:p>
        </p:txBody>
      </p:sp>
    </p:spTree>
    <p:extLst>
      <p:ext uri="{BB962C8B-B14F-4D97-AF65-F5344CB8AC3E}">
        <p14:creationId xmlns:p14="http://schemas.microsoft.com/office/powerpoint/2010/main" val="38985803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0B9C160-A2EB-4BB3-94AA-6DC1BBDB4AB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6E7E1D2-6085-4860-93DB-2ACD4B5E30E0}"/>
              </a:ext>
            </a:extLst>
          </p:cNvPr>
          <p:cNvSpPr txBox="1"/>
          <p:nvPr/>
        </p:nvSpPr>
        <p:spPr>
          <a:xfrm>
            <a:off x="5383162" y="2521974"/>
            <a:ext cx="6282813" cy="3416320"/>
          </a:xfrm>
          <a:prstGeom prst="rect">
            <a:avLst/>
          </a:prstGeom>
          <a:noFill/>
        </p:spPr>
        <p:txBody>
          <a:bodyPr wrap="square" rtlCol="0">
            <a:spAutoFit/>
          </a:bodyPr>
          <a:lstStyle/>
          <a:p>
            <a:r>
              <a:rPr lang="tr-TR" dirty="0" err="1"/>
              <a:t>Seaborn</a:t>
            </a:r>
            <a:r>
              <a:rPr lang="tr-TR" dirty="0"/>
              <a:t> kütüphanesi arka planda </a:t>
            </a:r>
            <a:r>
              <a:rPr lang="tr-TR" dirty="0" err="1"/>
              <a:t>aggregate</a:t>
            </a:r>
            <a:r>
              <a:rPr lang="tr-TR" dirty="0"/>
              <a:t> (toplulaştırma) işlemleri yapar bu da bize, aslında farkında olmadan, çok daha karmaşık işlemleri çok daha kolay bir şekilde gözlemleyebilme imkanı sağlar. Grafikteki açık mavi ve koyu mavi çizgi bunun sonucunda oluşmuştur.</a:t>
            </a:r>
          </a:p>
          <a:p>
            <a:endParaRPr lang="tr-TR" dirty="0"/>
          </a:p>
          <a:p>
            <a:r>
              <a:rPr lang="tr-TR" dirty="0"/>
              <a:t>Mavi çizgiler ortalama değerlere karşılık gelir. Etrafındaki açık mavi alanlar standart sapmalar ile oluşturulmuş güven aralıklarını ifade eder. </a:t>
            </a:r>
            <a:r>
              <a:rPr lang="tr-TR" dirty="0" err="1"/>
              <a:t>Herbir</a:t>
            </a:r>
            <a:r>
              <a:rPr lang="tr-TR" dirty="0"/>
              <a:t> zaman noktasında 56 değer var. Bu değer aralıkları kişilerden alınan sinyallerin standart sapmaları göz önünde bulundurularak oluşturulan aralıklar bazı noktalarda dar bazı noktalarda geniştir.</a:t>
            </a:r>
          </a:p>
        </p:txBody>
      </p:sp>
    </p:spTree>
    <p:extLst>
      <p:ext uri="{BB962C8B-B14F-4D97-AF65-F5344CB8AC3E}">
        <p14:creationId xmlns:p14="http://schemas.microsoft.com/office/powerpoint/2010/main" val="3905963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2EDAF43-06A0-4ACD-AEB7-82AE78D800C4}"/>
              </a:ext>
            </a:extLst>
          </p:cNvPr>
          <p:cNvSpPr txBox="1"/>
          <p:nvPr/>
        </p:nvSpPr>
        <p:spPr>
          <a:xfrm>
            <a:off x="683872" y="697485"/>
            <a:ext cx="6430297" cy="923330"/>
          </a:xfrm>
          <a:prstGeom prst="rect">
            <a:avLst/>
          </a:prstGeom>
          <a:noFill/>
        </p:spPr>
        <p:txBody>
          <a:bodyPr wrap="square" rtlCol="0">
            <a:spAutoFit/>
          </a:bodyPr>
          <a:lstStyle/>
          <a:p>
            <a:r>
              <a:rPr lang="tr-TR" b="1" dirty="0"/>
              <a:t>çaprazlama </a:t>
            </a:r>
            <a:r>
              <a:rPr lang="tr-TR" dirty="0">
                <a:sym typeface="Wingdings" panose="05000000000000000000" pitchFamily="2" charset="2"/>
              </a:rPr>
              <a:t> ilk basitçe yapılan görselleştirmenin arkasında grafiğin bize söylemediği ne var diye düşünerek detaylarına inmemiz gerekir. İlk grafikle bazı kararlar almak yanıltıcı olabilir.</a:t>
            </a:r>
            <a:endParaRPr lang="tr-TR" dirty="0"/>
          </a:p>
        </p:txBody>
      </p:sp>
      <p:sp>
        <p:nvSpPr>
          <p:cNvPr id="4" name="Metin kutusu 3">
            <a:extLst>
              <a:ext uri="{FF2B5EF4-FFF2-40B4-BE49-F238E27FC236}">
                <a16:creationId xmlns:a16="http://schemas.microsoft.com/office/drawing/2014/main" id="{0046BB64-7784-4B54-8582-8C39C278587A}"/>
              </a:ext>
            </a:extLst>
          </p:cNvPr>
          <p:cNvSpPr txBox="1"/>
          <p:nvPr/>
        </p:nvSpPr>
        <p:spPr>
          <a:xfrm>
            <a:off x="3343345" y="1835607"/>
            <a:ext cx="6430297" cy="2862322"/>
          </a:xfrm>
          <a:prstGeom prst="rect">
            <a:avLst/>
          </a:prstGeom>
          <a:noFill/>
        </p:spPr>
        <p:txBody>
          <a:bodyPr wrap="square" rtlCol="0">
            <a:spAutoFit/>
          </a:bodyPr>
          <a:lstStyle/>
          <a:p>
            <a:r>
              <a:rPr lang="tr-TR" dirty="0"/>
              <a:t>Üzerinde çalıştığımız veri seti;</a:t>
            </a:r>
          </a:p>
          <a:p>
            <a:r>
              <a:rPr lang="tr-TR" dirty="0"/>
              <a:t>	- yapısal bir veri setidir.</a:t>
            </a:r>
          </a:p>
          <a:p>
            <a:r>
              <a:rPr lang="tr-TR" dirty="0"/>
              <a:t>	- mekanik </a:t>
            </a:r>
            <a:r>
              <a:rPr lang="tr-TR" dirty="0" err="1"/>
              <a:t>tekniksel</a:t>
            </a:r>
            <a:r>
              <a:rPr lang="tr-TR" dirty="0"/>
              <a:t> bir </a:t>
            </a:r>
            <a:r>
              <a:rPr lang="tr-TR" dirty="0" err="1"/>
              <a:t>verisetidir</a:t>
            </a:r>
            <a:endParaRPr lang="tr-TR" dirty="0"/>
          </a:p>
          <a:p>
            <a:r>
              <a:rPr lang="tr-TR" dirty="0"/>
              <a:t>	- nesnelerin interneti gibi senaryolarda bu tip ölçümler gibi senaryolarda ;</a:t>
            </a:r>
          </a:p>
          <a:p>
            <a:r>
              <a:rPr lang="tr-TR" dirty="0"/>
              <a:t>nedensellik bağlamında bilgi taşımayan </a:t>
            </a:r>
            <a:r>
              <a:rPr lang="tr-TR" dirty="0" err="1"/>
              <a:t>verisetlerindendir</a:t>
            </a:r>
            <a:r>
              <a:rPr lang="tr-TR" dirty="0"/>
              <a:t>. Fakat neden-sonuç etkilerinin </a:t>
            </a:r>
            <a:r>
              <a:rPr lang="tr-TR" dirty="0" err="1"/>
              <a:t>birbirinini</a:t>
            </a:r>
            <a:r>
              <a:rPr lang="tr-TR" dirty="0"/>
              <a:t> etkilediği gibi anlamlar </a:t>
            </a:r>
            <a:r>
              <a:rPr lang="tr-TR" dirty="0" err="1"/>
              <a:t>olmasada</a:t>
            </a:r>
            <a:r>
              <a:rPr lang="tr-TR" dirty="0"/>
              <a:t> meydana gelen yapıların neden bu şekilde olduğunu yapısal anlamda bize söyleyebilir.</a:t>
            </a:r>
          </a:p>
          <a:p>
            <a:endParaRPr lang="tr-TR" dirty="0"/>
          </a:p>
        </p:txBody>
      </p:sp>
      <p:sp>
        <p:nvSpPr>
          <p:cNvPr id="7" name="Metin kutusu 6">
            <a:extLst>
              <a:ext uri="{FF2B5EF4-FFF2-40B4-BE49-F238E27FC236}">
                <a16:creationId xmlns:a16="http://schemas.microsoft.com/office/drawing/2014/main" id="{3850A120-89D9-469C-A1FB-1F51D6127DF1}"/>
              </a:ext>
            </a:extLst>
          </p:cNvPr>
          <p:cNvSpPr txBox="1"/>
          <p:nvPr/>
        </p:nvSpPr>
        <p:spPr>
          <a:xfrm>
            <a:off x="683872" y="4912721"/>
            <a:ext cx="6098344" cy="646331"/>
          </a:xfrm>
          <a:prstGeom prst="rect">
            <a:avLst/>
          </a:prstGeom>
          <a:noFill/>
        </p:spPr>
        <p:txBody>
          <a:bodyPr wrap="square">
            <a:spAutoFit/>
          </a:bodyPr>
          <a:lstStyle/>
          <a:p>
            <a:r>
              <a:rPr lang="tr-TR" dirty="0"/>
              <a:t>Kısaca ; neden-sonuç bilgisi yoktur. Fakat oluşan bilginin teknik, mekanik olarak nasıl oluştuğunu çaprazlama ile ayrıştırabiliriz.</a:t>
            </a:r>
          </a:p>
        </p:txBody>
      </p:sp>
    </p:spTree>
    <p:extLst>
      <p:ext uri="{BB962C8B-B14F-4D97-AF65-F5344CB8AC3E}">
        <p14:creationId xmlns:p14="http://schemas.microsoft.com/office/powerpoint/2010/main" val="4543442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C7E54F3-EFA3-4991-B9CD-1001F537F963}"/>
              </a:ext>
            </a:extLst>
          </p:cNvPr>
          <p:cNvPicPr>
            <a:picLocks noChangeAspect="1"/>
          </p:cNvPicPr>
          <p:nvPr/>
        </p:nvPicPr>
        <p:blipFill>
          <a:blip r:embed="rId2"/>
          <a:stretch>
            <a:fillRect/>
          </a:stretch>
        </p:blipFill>
        <p:spPr>
          <a:xfrm>
            <a:off x="73288" y="102642"/>
            <a:ext cx="12192000" cy="6854653"/>
          </a:xfrm>
          <a:prstGeom prst="rect">
            <a:avLst/>
          </a:prstGeom>
        </p:spPr>
      </p:pic>
      <p:sp>
        <p:nvSpPr>
          <p:cNvPr id="5" name="Metin kutusu 4">
            <a:extLst>
              <a:ext uri="{FF2B5EF4-FFF2-40B4-BE49-F238E27FC236}">
                <a16:creationId xmlns:a16="http://schemas.microsoft.com/office/drawing/2014/main" id="{354ACE2F-144D-4F62-A597-E66D95920F08}"/>
              </a:ext>
            </a:extLst>
          </p:cNvPr>
          <p:cNvSpPr txBox="1"/>
          <p:nvPr/>
        </p:nvSpPr>
        <p:spPr>
          <a:xfrm>
            <a:off x="5713525" y="2742973"/>
            <a:ext cx="4085303" cy="923330"/>
          </a:xfrm>
          <a:prstGeom prst="rect">
            <a:avLst/>
          </a:prstGeom>
          <a:noFill/>
        </p:spPr>
        <p:txBody>
          <a:bodyPr wrap="square" rtlCol="0">
            <a:spAutoFit/>
          </a:bodyPr>
          <a:lstStyle/>
          <a:p>
            <a:r>
              <a:rPr lang="tr-TR" dirty="0" err="1"/>
              <a:t>event</a:t>
            </a:r>
            <a:r>
              <a:rPr lang="tr-TR" dirty="0"/>
              <a:t> değişkenindeki </a:t>
            </a:r>
            <a:r>
              <a:rPr lang="tr-TR" dirty="0" err="1"/>
              <a:t>stim</a:t>
            </a:r>
            <a:r>
              <a:rPr lang="tr-TR" dirty="0"/>
              <a:t> sınıfı </a:t>
            </a:r>
            <a:r>
              <a:rPr lang="tr-TR" dirty="0" err="1"/>
              <a:t>peak</a:t>
            </a:r>
            <a:r>
              <a:rPr lang="tr-TR" dirty="0"/>
              <a:t> değerinin oluşmasında etkin olan değerdir.</a:t>
            </a:r>
          </a:p>
        </p:txBody>
      </p:sp>
    </p:spTree>
    <p:extLst>
      <p:ext uri="{BB962C8B-B14F-4D97-AF65-F5344CB8AC3E}">
        <p14:creationId xmlns:p14="http://schemas.microsoft.com/office/powerpoint/2010/main" val="12723934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224A646-2D9A-4A9C-AD37-5D372053F50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380389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B2A6A2A-4D1F-49E8-8FFA-BF2137F02A6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11320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012E91A-217D-400B-A5E5-FE7467D01DF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C068FAB-883D-4291-B589-16FF287E8F9F}"/>
              </a:ext>
            </a:extLst>
          </p:cNvPr>
          <p:cNvSpPr txBox="1"/>
          <p:nvPr/>
        </p:nvSpPr>
        <p:spPr>
          <a:xfrm>
            <a:off x="5707626" y="2005781"/>
            <a:ext cx="5987845" cy="1754326"/>
          </a:xfrm>
          <a:prstGeom prst="rect">
            <a:avLst/>
          </a:prstGeom>
          <a:noFill/>
        </p:spPr>
        <p:txBody>
          <a:bodyPr wrap="square" rtlCol="0">
            <a:spAutoFit/>
          </a:bodyPr>
          <a:lstStyle/>
          <a:p>
            <a:r>
              <a:rPr lang="tr-TR" dirty="0"/>
              <a:t>sinyal ölçeğinin değiştiğine dikkat edin.</a:t>
            </a:r>
          </a:p>
          <a:p>
            <a:endParaRPr lang="tr-TR" dirty="0"/>
          </a:p>
          <a:p>
            <a:r>
              <a:rPr lang="tr-TR" dirty="0" err="1"/>
              <a:t>event</a:t>
            </a:r>
            <a:r>
              <a:rPr lang="tr-TR" dirty="0"/>
              <a:t> sınıfları birbirine daha yakın.</a:t>
            </a:r>
          </a:p>
          <a:p>
            <a:endParaRPr lang="tr-TR" dirty="0"/>
          </a:p>
          <a:p>
            <a:r>
              <a:rPr lang="tr-TR" dirty="0" err="1"/>
              <a:t>region</a:t>
            </a:r>
            <a:r>
              <a:rPr lang="tr-TR" dirty="0"/>
              <a:t> </a:t>
            </a:r>
            <a:r>
              <a:rPr lang="tr-TR" dirty="0" err="1"/>
              <a:t>lar</a:t>
            </a:r>
            <a:r>
              <a:rPr lang="tr-TR" dirty="0"/>
              <a:t> üst kısımlardaki konumları oluşturduğu fakat birbirinden farklılaştığı gözükmektedir.</a:t>
            </a:r>
          </a:p>
        </p:txBody>
      </p:sp>
    </p:spTree>
    <p:extLst>
      <p:ext uri="{BB962C8B-B14F-4D97-AF65-F5344CB8AC3E}">
        <p14:creationId xmlns:p14="http://schemas.microsoft.com/office/powerpoint/2010/main" val="485232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1CC1F04-D0C4-48BF-A728-D4430E09A4C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C7DD443-2BE2-45BF-B216-243E82A80BEC}"/>
              </a:ext>
            </a:extLst>
          </p:cNvPr>
          <p:cNvSpPr txBox="1"/>
          <p:nvPr/>
        </p:nvSpPr>
        <p:spPr>
          <a:xfrm>
            <a:off x="7182465" y="3429000"/>
            <a:ext cx="2828147" cy="369332"/>
          </a:xfrm>
          <a:prstGeom prst="rect">
            <a:avLst/>
          </a:prstGeom>
          <a:noFill/>
        </p:spPr>
        <p:txBody>
          <a:bodyPr wrap="none" rtlCol="0">
            <a:spAutoFit/>
          </a:bodyPr>
          <a:lstStyle/>
          <a:p>
            <a:r>
              <a:rPr lang="tr-TR" dirty="0" err="1"/>
              <a:t>RangeIndex</a:t>
            </a:r>
            <a:r>
              <a:rPr lang="tr-TR" dirty="0"/>
              <a:t> </a:t>
            </a:r>
            <a:r>
              <a:rPr lang="tr-TR" dirty="0">
                <a:sym typeface="Wingdings" panose="05000000000000000000" pitchFamily="2" charset="2"/>
              </a:rPr>
              <a:t> gözlem sayısı</a:t>
            </a:r>
            <a:endParaRPr lang="tr-TR" dirty="0"/>
          </a:p>
        </p:txBody>
      </p:sp>
      <p:sp>
        <p:nvSpPr>
          <p:cNvPr id="5" name="Metin kutusu 4">
            <a:extLst>
              <a:ext uri="{FF2B5EF4-FFF2-40B4-BE49-F238E27FC236}">
                <a16:creationId xmlns:a16="http://schemas.microsoft.com/office/drawing/2014/main" id="{2677E755-9E82-4090-8385-61873E229145}"/>
              </a:ext>
            </a:extLst>
          </p:cNvPr>
          <p:cNvSpPr txBox="1"/>
          <p:nvPr/>
        </p:nvSpPr>
        <p:spPr>
          <a:xfrm>
            <a:off x="7182465" y="4045634"/>
            <a:ext cx="4507787" cy="923330"/>
          </a:xfrm>
          <a:prstGeom prst="rect">
            <a:avLst/>
          </a:prstGeom>
          <a:noFill/>
        </p:spPr>
        <p:txBody>
          <a:bodyPr wrap="square" rtlCol="0">
            <a:spAutoFit/>
          </a:bodyPr>
          <a:lstStyle/>
          <a:p>
            <a:r>
              <a:rPr lang="tr-TR" dirty="0" err="1"/>
              <a:t>Veritiplerinde</a:t>
            </a:r>
            <a:r>
              <a:rPr lang="tr-TR" dirty="0"/>
              <a:t> </a:t>
            </a:r>
            <a:r>
              <a:rPr lang="tr-TR" b="1" dirty="0"/>
              <a:t>Object</a:t>
            </a:r>
            <a:r>
              <a:rPr lang="tr-TR" dirty="0"/>
              <a:t> kategorik değişken olarak düşünülmelidir ve kategorik veri tipine dönüştürülmesi gerekebilir.</a:t>
            </a:r>
          </a:p>
        </p:txBody>
      </p:sp>
    </p:spTree>
    <p:extLst>
      <p:ext uri="{BB962C8B-B14F-4D97-AF65-F5344CB8AC3E}">
        <p14:creationId xmlns:p14="http://schemas.microsoft.com/office/powerpoint/2010/main" val="40305359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A56BA7B-3D77-4A2D-9B52-005D6D36FCC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76C3A95-B9CA-48E2-B526-7ED1448F2A4C}"/>
              </a:ext>
            </a:extLst>
          </p:cNvPr>
          <p:cNvSpPr txBox="1"/>
          <p:nvPr/>
        </p:nvSpPr>
        <p:spPr>
          <a:xfrm flipH="1">
            <a:off x="5742038" y="2197509"/>
            <a:ext cx="3372465" cy="369332"/>
          </a:xfrm>
          <a:prstGeom prst="rect">
            <a:avLst/>
          </a:prstGeom>
          <a:noFill/>
        </p:spPr>
        <p:txBody>
          <a:bodyPr wrap="square" rtlCol="0">
            <a:spAutoFit/>
          </a:bodyPr>
          <a:lstStyle/>
          <a:p>
            <a:r>
              <a:rPr lang="tr-TR" dirty="0" err="1"/>
              <a:t>apple</a:t>
            </a:r>
            <a:r>
              <a:rPr lang="tr-TR" dirty="0"/>
              <a:t> hisse senedi değerleri</a:t>
            </a:r>
          </a:p>
        </p:txBody>
      </p:sp>
      <p:cxnSp>
        <p:nvCxnSpPr>
          <p:cNvPr id="5" name="Düz Ok Bağlayıcısı 4">
            <a:extLst>
              <a:ext uri="{FF2B5EF4-FFF2-40B4-BE49-F238E27FC236}">
                <a16:creationId xmlns:a16="http://schemas.microsoft.com/office/drawing/2014/main" id="{ABE1B0E3-FB0A-420C-8A27-58203857A426}"/>
              </a:ext>
            </a:extLst>
          </p:cNvPr>
          <p:cNvCxnSpPr/>
          <p:nvPr/>
        </p:nvCxnSpPr>
        <p:spPr>
          <a:xfrm flipH="1">
            <a:off x="4896465" y="2595716"/>
            <a:ext cx="2551470" cy="619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CC3C3051-5BA3-432A-8B3B-44B724FC9DC3}"/>
              </a:ext>
            </a:extLst>
          </p:cNvPr>
          <p:cNvSpPr txBox="1"/>
          <p:nvPr/>
        </p:nvSpPr>
        <p:spPr>
          <a:xfrm>
            <a:off x="7428270" y="4401867"/>
            <a:ext cx="1626856" cy="369332"/>
          </a:xfrm>
          <a:prstGeom prst="rect">
            <a:avLst/>
          </a:prstGeom>
          <a:noFill/>
        </p:spPr>
        <p:txBody>
          <a:bodyPr wrap="none" rtlCol="0">
            <a:spAutoFit/>
          </a:bodyPr>
          <a:lstStyle/>
          <a:p>
            <a:r>
              <a:rPr lang="tr-TR" dirty="0" err="1"/>
              <a:t>volume</a:t>
            </a:r>
            <a:r>
              <a:rPr lang="tr-TR" dirty="0"/>
              <a:t> - hacim</a:t>
            </a:r>
          </a:p>
        </p:txBody>
      </p:sp>
    </p:spTree>
    <p:extLst>
      <p:ext uri="{BB962C8B-B14F-4D97-AF65-F5344CB8AC3E}">
        <p14:creationId xmlns:p14="http://schemas.microsoft.com/office/powerpoint/2010/main" val="30042972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E3EFD1D-DE76-4F22-983D-AC7D9A53EE0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52587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936C78C-D851-4C22-A731-0C7BB4C525CA}"/>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C6377591-FACE-4B90-8CBD-95C9F849475B}"/>
              </a:ext>
            </a:extLst>
          </p:cNvPr>
          <p:cNvSpPr txBox="1"/>
          <p:nvPr/>
        </p:nvSpPr>
        <p:spPr>
          <a:xfrm>
            <a:off x="5303521" y="1716258"/>
            <a:ext cx="4543864" cy="646331"/>
          </a:xfrm>
          <a:prstGeom prst="rect">
            <a:avLst/>
          </a:prstGeom>
          <a:noFill/>
        </p:spPr>
        <p:txBody>
          <a:bodyPr wrap="square" rtlCol="0">
            <a:spAutoFit/>
          </a:bodyPr>
          <a:lstStyle/>
          <a:p>
            <a:r>
              <a:rPr lang="tr-TR" dirty="0"/>
              <a:t>Zaman değişkeninin zaman değişkeni olduğu belirtilmesi gerekebilir.</a:t>
            </a:r>
          </a:p>
        </p:txBody>
      </p:sp>
    </p:spTree>
    <p:extLst>
      <p:ext uri="{BB962C8B-B14F-4D97-AF65-F5344CB8AC3E}">
        <p14:creationId xmlns:p14="http://schemas.microsoft.com/office/powerpoint/2010/main" val="33621850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59AB2E57-CB1E-4764-B124-E99ADD3F5175}"/>
              </a:ext>
            </a:extLst>
          </p:cNvPr>
          <p:cNvPicPr>
            <a:picLocks noChangeAspect="1"/>
          </p:cNvPicPr>
          <p:nvPr/>
        </p:nvPicPr>
        <p:blipFill>
          <a:blip r:embed="rId2"/>
          <a:stretch>
            <a:fillRect/>
          </a:stretch>
        </p:blipFill>
        <p:spPr>
          <a:xfrm>
            <a:off x="0" y="1673"/>
            <a:ext cx="12192000" cy="6854653"/>
          </a:xfrm>
          <a:prstGeom prst="rect">
            <a:avLst/>
          </a:prstGeom>
        </p:spPr>
      </p:pic>
      <p:sp>
        <p:nvSpPr>
          <p:cNvPr id="7" name="Metin kutusu 6">
            <a:extLst>
              <a:ext uri="{FF2B5EF4-FFF2-40B4-BE49-F238E27FC236}">
                <a16:creationId xmlns:a16="http://schemas.microsoft.com/office/drawing/2014/main" id="{FABEA158-334E-441D-B072-BA5A69B9E0AC}"/>
              </a:ext>
            </a:extLst>
          </p:cNvPr>
          <p:cNvSpPr txBox="1"/>
          <p:nvPr/>
        </p:nvSpPr>
        <p:spPr>
          <a:xfrm>
            <a:off x="3418450" y="1575582"/>
            <a:ext cx="7765366" cy="369332"/>
          </a:xfrm>
          <a:prstGeom prst="rect">
            <a:avLst/>
          </a:prstGeom>
          <a:noFill/>
        </p:spPr>
        <p:txBody>
          <a:bodyPr wrap="square" rtlCol="0">
            <a:spAutoFit/>
          </a:bodyPr>
          <a:lstStyle/>
          <a:p>
            <a:r>
              <a:rPr lang="tr-TR" dirty="0"/>
              <a:t>bu </a:t>
            </a:r>
            <a:r>
              <a:rPr lang="tr-TR" dirty="0" err="1"/>
              <a:t>veriseti</a:t>
            </a:r>
            <a:r>
              <a:rPr lang="tr-TR" dirty="0"/>
              <a:t> zaten zaman serisi olarak ayarlanmış. </a:t>
            </a:r>
          </a:p>
        </p:txBody>
      </p:sp>
      <p:sp>
        <p:nvSpPr>
          <p:cNvPr id="9" name="Metin kutusu 8">
            <a:extLst>
              <a:ext uri="{FF2B5EF4-FFF2-40B4-BE49-F238E27FC236}">
                <a16:creationId xmlns:a16="http://schemas.microsoft.com/office/drawing/2014/main" id="{252E5347-0CF3-48BE-97B1-DC4DDBE115FE}"/>
              </a:ext>
            </a:extLst>
          </p:cNvPr>
          <p:cNvSpPr txBox="1"/>
          <p:nvPr/>
        </p:nvSpPr>
        <p:spPr>
          <a:xfrm>
            <a:off x="4710333" y="3846622"/>
            <a:ext cx="6993987" cy="646331"/>
          </a:xfrm>
          <a:prstGeom prst="rect">
            <a:avLst/>
          </a:prstGeom>
          <a:noFill/>
        </p:spPr>
        <p:txBody>
          <a:bodyPr wrap="square" rtlCol="0">
            <a:spAutoFit/>
          </a:bodyPr>
          <a:lstStyle/>
          <a:p>
            <a:r>
              <a:rPr lang="tr-TR" dirty="0"/>
              <a:t>zaman serisi olmayan </a:t>
            </a:r>
            <a:r>
              <a:rPr lang="tr-TR" dirty="0" err="1"/>
              <a:t>verisetleri</a:t>
            </a:r>
            <a:r>
              <a:rPr lang="tr-TR" dirty="0"/>
              <a:t> </a:t>
            </a:r>
            <a:r>
              <a:rPr lang="tr-TR" dirty="0" err="1"/>
              <a:t>DatetimeIndex</a:t>
            </a:r>
            <a:r>
              <a:rPr lang="tr-TR" dirty="0"/>
              <a:t>(zaman serisi olacak değişken) fonksiyonu ile ayarlanır.</a:t>
            </a:r>
          </a:p>
        </p:txBody>
      </p:sp>
    </p:spTree>
    <p:extLst>
      <p:ext uri="{BB962C8B-B14F-4D97-AF65-F5344CB8AC3E}">
        <p14:creationId xmlns:p14="http://schemas.microsoft.com/office/powerpoint/2010/main" val="846579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16957F7-0F58-4F64-BED0-E2EE98BA4CB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368933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FEA4DAF-D171-48A5-9DE3-9AC9F5BCE899}"/>
              </a:ext>
            </a:extLst>
          </p:cNvPr>
          <p:cNvPicPr>
            <a:picLocks noChangeAspect="1"/>
          </p:cNvPicPr>
          <p:nvPr/>
        </p:nvPicPr>
        <p:blipFill>
          <a:blip r:embed="rId2"/>
          <a:stretch>
            <a:fillRect/>
          </a:stretch>
        </p:blipFill>
        <p:spPr>
          <a:xfrm>
            <a:off x="152400" y="154073"/>
            <a:ext cx="12192000" cy="6854653"/>
          </a:xfrm>
          <a:prstGeom prst="rect">
            <a:avLst/>
          </a:prstGeom>
        </p:spPr>
      </p:pic>
    </p:spTree>
    <p:extLst>
      <p:ext uri="{BB962C8B-B14F-4D97-AF65-F5344CB8AC3E}">
        <p14:creationId xmlns:p14="http://schemas.microsoft.com/office/powerpoint/2010/main" val="42639320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0ED7C31-299E-4DDC-B54F-8A9AAD17A92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549972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9E27A02-1068-4A70-8E9B-188E98760387}"/>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A0514701-F1A9-4C96-9E27-01F9816B951C}"/>
              </a:ext>
            </a:extLst>
          </p:cNvPr>
          <p:cNvSpPr txBox="1"/>
          <p:nvPr/>
        </p:nvSpPr>
        <p:spPr>
          <a:xfrm>
            <a:off x="1716258" y="3770142"/>
            <a:ext cx="7065973" cy="923330"/>
          </a:xfrm>
          <a:prstGeom prst="rect">
            <a:avLst/>
          </a:prstGeom>
          <a:noFill/>
        </p:spPr>
        <p:txBody>
          <a:bodyPr wrap="none" rtlCol="0">
            <a:spAutoFit/>
          </a:bodyPr>
          <a:lstStyle/>
          <a:p>
            <a:r>
              <a:rPr lang="tr-TR" b="1" dirty="0"/>
              <a:t>KORELASYON </a:t>
            </a:r>
            <a:r>
              <a:rPr lang="tr-TR" b="1" dirty="0">
                <a:sym typeface="Wingdings" panose="05000000000000000000" pitchFamily="2" charset="2"/>
              </a:rPr>
              <a:t> </a:t>
            </a:r>
            <a:endParaRPr lang="tr-TR" dirty="0">
              <a:sym typeface="Wingdings" panose="05000000000000000000" pitchFamily="2" charset="2"/>
            </a:endParaRPr>
          </a:p>
          <a:p>
            <a:r>
              <a:rPr lang="tr-TR" b="1" dirty="0">
                <a:sym typeface="Wingdings" panose="05000000000000000000" pitchFamily="2" charset="2"/>
              </a:rPr>
              <a:t>	</a:t>
            </a:r>
            <a:r>
              <a:rPr lang="tr-TR" dirty="0">
                <a:sym typeface="Wingdings" panose="05000000000000000000" pitchFamily="2" charset="2"/>
              </a:rPr>
              <a:t>değişkenleri birlikte değerlendirme</a:t>
            </a:r>
          </a:p>
          <a:p>
            <a:r>
              <a:rPr lang="tr-TR" b="1" dirty="0">
                <a:sym typeface="Wingdings" panose="05000000000000000000" pitchFamily="2" charset="2"/>
              </a:rPr>
              <a:t>	</a:t>
            </a:r>
            <a:r>
              <a:rPr lang="tr-TR" dirty="0">
                <a:sym typeface="Wingdings" panose="05000000000000000000" pitchFamily="2" charset="2"/>
              </a:rPr>
              <a:t>iki sayısal değişken arasındaki ilişki korelasyon olarak adlandırılır.</a:t>
            </a:r>
            <a:endParaRPr lang="tr-TR" b="1" dirty="0"/>
          </a:p>
        </p:txBody>
      </p:sp>
    </p:spTree>
    <p:extLst>
      <p:ext uri="{BB962C8B-B14F-4D97-AF65-F5344CB8AC3E}">
        <p14:creationId xmlns:p14="http://schemas.microsoft.com/office/powerpoint/2010/main" val="40788495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9E27A02-1068-4A70-8E9B-188E98760387}"/>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A0514701-F1A9-4C96-9E27-01F9816B951C}"/>
              </a:ext>
            </a:extLst>
          </p:cNvPr>
          <p:cNvSpPr txBox="1"/>
          <p:nvPr/>
        </p:nvSpPr>
        <p:spPr>
          <a:xfrm>
            <a:off x="1716258" y="3770142"/>
            <a:ext cx="6911764" cy="923330"/>
          </a:xfrm>
          <a:prstGeom prst="rect">
            <a:avLst/>
          </a:prstGeom>
          <a:noFill/>
        </p:spPr>
        <p:txBody>
          <a:bodyPr wrap="none" rtlCol="0">
            <a:spAutoFit/>
          </a:bodyPr>
          <a:lstStyle/>
          <a:p>
            <a:r>
              <a:rPr lang="tr-TR" b="1" dirty="0"/>
              <a:t>ÇİZGİ GRAFİK </a:t>
            </a:r>
            <a:r>
              <a:rPr lang="tr-TR" b="1" dirty="0">
                <a:sym typeface="Wingdings" panose="05000000000000000000" pitchFamily="2" charset="2"/>
              </a:rPr>
              <a:t> </a:t>
            </a:r>
            <a:endParaRPr lang="tr-TR" dirty="0">
              <a:sym typeface="Wingdings" panose="05000000000000000000" pitchFamily="2" charset="2"/>
            </a:endParaRPr>
          </a:p>
          <a:p>
            <a:r>
              <a:rPr lang="tr-TR" b="1" dirty="0">
                <a:sym typeface="Wingdings" panose="05000000000000000000" pitchFamily="2" charset="2"/>
              </a:rPr>
              <a:t>	</a:t>
            </a:r>
            <a:r>
              <a:rPr lang="tr-TR" dirty="0">
                <a:sym typeface="Wingdings" panose="05000000000000000000" pitchFamily="2" charset="2"/>
              </a:rPr>
              <a:t>Nesnelerin interneti</a:t>
            </a:r>
          </a:p>
          <a:p>
            <a:r>
              <a:rPr lang="tr-TR" dirty="0">
                <a:sym typeface="Wingdings" panose="05000000000000000000" pitchFamily="2" charset="2"/>
              </a:rPr>
              <a:t>	makinelerin ürettiği biraz daha yapısal, mekanik </a:t>
            </a:r>
            <a:r>
              <a:rPr lang="tr-TR" dirty="0" err="1">
                <a:sym typeface="Wingdings" panose="05000000000000000000" pitchFamily="2" charset="2"/>
              </a:rPr>
              <a:t>verisetlerinde</a:t>
            </a:r>
            <a:endParaRPr lang="tr-TR" b="1" dirty="0"/>
          </a:p>
        </p:txBody>
      </p:sp>
    </p:spTree>
    <p:extLst>
      <p:ext uri="{BB962C8B-B14F-4D97-AF65-F5344CB8AC3E}">
        <p14:creationId xmlns:p14="http://schemas.microsoft.com/office/powerpoint/2010/main" val="20620925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53E00B0-FDF9-4671-AA00-18F3173E4D48}"/>
              </a:ext>
            </a:extLst>
          </p:cNvPr>
          <p:cNvSpPr txBox="1"/>
          <p:nvPr/>
        </p:nvSpPr>
        <p:spPr>
          <a:xfrm>
            <a:off x="970671" y="1547446"/>
            <a:ext cx="10494498" cy="2308324"/>
          </a:xfrm>
          <a:prstGeom prst="rect">
            <a:avLst/>
          </a:prstGeom>
          <a:noFill/>
        </p:spPr>
        <p:txBody>
          <a:bodyPr wrap="square" rtlCol="0">
            <a:spAutoFit/>
          </a:bodyPr>
          <a:lstStyle/>
          <a:p>
            <a:r>
              <a:rPr lang="tr-TR" dirty="0"/>
              <a:t>Bu bölümün en önemli yanı, artık veri üzerinde yorum yapabilme kabiliyetlerimiz biraz daha geliştirmiş olmamızdadır.</a:t>
            </a:r>
          </a:p>
          <a:p>
            <a:endParaRPr lang="tr-TR" dirty="0"/>
          </a:p>
          <a:p>
            <a:r>
              <a:rPr lang="tr-TR" dirty="0"/>
              <a:t>Çünkü önümüzdeki grafiği olduğu şekli ile değil çaprazlamalar yaparak, çeşitli açılardan değerlendirerek, boyut ekleyerek, </a:t>
            </a:r>
            <a:r>
              <a:rPr lang="tr-TR" dirty="0" err="1"/>
              <a:t>kırılımlar</a:t>
            </a:r>
            <a:r>
              <a:rPr lang="tr-TR" dirty="0"/>
              <a:t> ekleyerek değerlendirmeyi öğrendik.</a:t>
            </a:r>
          </a:p>
          <a:p>
            <a:endParaRPr lang="tr-TR" dirty="0"/>
          </a:p>
          <a:p>
            <a:r>
              <a:rPr lang="tr-TR" dirty="0"/>
              <a:t>Veri içerisinde bilgi dediğimiz şey alında bu grafiklerin </a:t>
            </a:r>
            <a:r>
              <a:rPr lang="tr-TR" dirty="0" err="1"/>
              <a:t>önplanda</a:t>
            </a:r>
            <a:r>
              <a:rPr lang="tr-TR" dirty="0"/>
              <a:t> bize ilk gösterdiği şeylerdir. Ama birde bu grafiklerin bize göstermediği şeyler var. Bunları da nasıl keşfedebileceğimizi de öğrenmiş olduk. </a:t>
            </a:r>
          </a:p>
        </p:txBody>
      </p:sp>
    </p:spTree>
    <p:extLst>
      <p:ext uri="{BB962C8B-B14F-4D97-AF65-F5344CB8AC3E}">
        <p14:creationId xmlns:p14="http://schemas.microsoft.com/office/powerpoint/2010/main" val="319935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CBC8FC8-6DC9-42B9-AEEF-54E680720B6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180D766-44A5-4973-AF5F-2BCFD245EDCB}"/>
              </a:ext>
            </a:extLst>
          </p:cNvPr>
          <p:cNvSpPr txBox="1"/>
          <p:nvPr/>
        </p:nvSpPr>
        <p:spPr>
          <a:xfrm>
            <a:off x="6443003" y="3545058"/>
            <a:ext cx="2898679" cy="369332"/>
          </a:xfrm>
          <a:prstGeom prst="rect">
            <a:avLst/>
          </a:prstGeom>
          <a:noFill/>
        </p:spPr>
        <p:txBody>
          <a:bodyPr wrap="none" rtlCol="0">
            <a:spAutoFit/>
          </a:bodyPr>
          <a:lstStyle/>
          <a:p>
            <a:r>
              <a:rPr lang="tr-TR" dirty="0"/>
              <a:t>Değişkenleri ve tiplerini verir.</a:t>
            </a:r>
          </a:p>
        </p:txBody>
      </p:sp>
    </p:spTree>
    <p:extLst>
      <p:ext uri="{BB962C8B-B14F-4D97-AF65-F5344CB8AC3E}">
        <p14:creationId xmlns:p14="http://schemas.microsoft.com/office/powerpoint/2010/main" val="32633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F56CFC6-84E5-4510-865A-D1657E7E8C0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755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C207C31-FB94-4069-BB2C-A5B0F2FC30A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C452254-7643-4FA1-9807-7965DA18BB96}"/>
              </a:ext>
            </a:extLst>
          </p:cNvPr>
          <p:cNvSpPr txBox="1"/>
          <p:nvPr/>
        </p:nvSpPr>
        <p:spPr>
          <a:xfrm>
            <a:off x="7427742" y="2588455"/>
            <a:ext cx="4192172" cy="923330"/>
          </a:xfrm>
          <a:prstGeom prst="rect">
            <a:avLst/>
          </a:prstGeom>
          <a:noFill/>
        </p:spPr>
        <p:txBody>
          <a:bodyPr wrap="square" rtlCol="0">
            <a:spAutoFit/>
          </a:bodyPr>
          <a:lstStyle/>
          <a:p>
            <a:r>
              <a:rPr lang="tr-TR" dirty="0"/>
              <a:t>Object veri tipini </a:t>
            </a:r>
            <a:r>
              <a:rPr lang="tr-TR" dirty="0" err="1"/>
              <a:t>category</a:t>
            </a:r>
            <a:r>
              <a:rPr lang="tr-TR" dirty="0"/>
              <a:t> tipine dönüştürmek için </a:t>
            </a:r>
            <a:r>
              <a:rPr lang="tr-TR" dirty="0" err="1"/>
              <a:t>pandas</a:t>
            </a:r>
            <a:r>
              <a:rPr lang="tr-TR" dirty="0"/>
              <a:t> </a:t>
            </a:r>
            <a:r>
              <a:rPr lang="tr-TR" dirty="0" err="1"/>
              <a:t>taki</a:t>
            </a:r>
            <a:r>
              <a:rPr lang="tr-TR" dirty="0"/>
              <a:t> </a:t>
            </a:r>
            <a:r>
              <a:rPr lang="tr-TR" dirty="0" err="1"/>
              <a:t>Categorical</a:t>
            </a:r>
            <a:r>
              <a:rPr lang="tr-TR" dirty="0"/>
              <a:t>() metodu kullanılır.</a:t>
            </a:r>
          </a:p>
        </p:txBody>
      </p:sp>
    </p:spTree>
    <p:extLst>
      <p:ext uri="{BB962C8B-B14F-4D97-AF65-F5344CB8AC3E}">
        <p14:creationId xmlns:p14="http://schemas.microsoft.com/office/powerpoint/2010/main" val="295973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5A3994C-DE4A-4ECD-A738-6448D2DC181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277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FBD153B-3BC4-439F-BA84-4992660A76D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6FC4939-230C-4A73-B3A1-0B633C10BF82}"/>
              </a:ext>
            </a:extLst>
          </p:cNvPr>
          <p:cNvSpPr txBox="1"/>
          <p:nvPr/>
        </p:nvSpPr>
        <p:spPr>
          <a:xfrm>
            <a:off x="661182" y="2194560"/>
            <a:ext cx="2278966" cy="3970318"/>
          </a:xfrm>
          <a:prstGeom prst="rect">
            <a:avLst/>
          </a:prstGeom>
          <a:noFill/>
        </p:spPr>
        <p:txBody>
          <a:bodyPr wrap="square" rtlCol="0">
            <a:spAutoFit/>
          </a:bodyPr>
          <a:lstStyle/>
          <a:p>
            <a:r>
              <a:rPr lang="tr-TR" dirty="0" err="1"/>
              <a:t>describe</a:t>
            </a:r>
            <a:r>
              <a:rPr lang="tr-TR" dirty="0"/>
              <a:t>() fonksiyonu sadece sayısal veriler gösterir. Kategorik değişkenleri </a:t>
            </a:r>
            <a:r>
              <a:rPr lang="tr-TR" dirty="0" err="1"/>
              <a:t>gözardı</a:t>
            </a:r>
            <a:r>
              <a:rPr lang="tr-TR" dirty="0"/>
              <a:t> eder.</a:t>
            </a:r>
          </a:p>
          <a:p>
            <a:endParaRPr lang="tr-TR" dirty="0"/>
          </a:p>
          <a:p>
            <a:r>
              <a:rPr lang="tr-TR" dirty="0"/>
              <a:t>DİKKAT:</a:t>
            </a:r>
          </a:p>
          <a:p>
            <a:r>
              <a:rPr lang="tr-TR" dirty="0"/>
              <a:t>Sayısal değişkenlerde kategorik olabilir.</a:t>
            </a:r>
          </a:p>
          <a:p>
            <a:r>
              <a:rPr lang="tr-TR" dirty="0"/>
              <a:t>Örneğin cinsiyeti ifade etmek için 0 ve 1 kullanmak gibi, </a:t>
            </a:r>
          </a:p>
          <a:p>
            <a:r>
              <a:rPr lang="tr-TR" dirty="0"/>
              <a:t>yada yaş aralığı belirtmek gibi</a:t>
            </a:r>
          </a:p>
        </p:txBody>
      </p:sp>
    </p:spTree>
    <p:extLst>
      <p:ext uri="{BB962C8B-B14F-4D97-AF65-F5344CB8AC3E}">
        <p14:creationId xmlns:p14="http://schemas.microsoft.com/office/powerpoint/2010/main" val="112569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344B5BF-CA10-4A04-80A8-9F1BE7CE263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7B2B8FA-20C1-4DB1-A0D1-664462830B36}"/>
              </a:ext>
            </a:extLst>
          </p:cNvPr>
          <p:cNvSpPr txBox="1"/>
          <p:nvPr/>
        </p:nvSpPr>
        <p:spPr>
          <a:xfrm flipH="1">
            <a:off x="664698" y="2039816"/>
            <a:ext cx="2271934" cy="2308324"/>
          </a:xfrm>
          <a:prstGeom prst="rect">
            <a:avLst/>
          </a:prstGeom>
          <a:noFill/>
        </p:spPr>
        <p:txBody>
          <a:bodyPr wrap="square" rtlCol="0">
            <a:spAutoFit/>
          </a:bodyPr>
          <a:lstStyle/>
          <a:p>
            <a:r>
              <a:rPr lang="tr-TR" b="1" dirty="0" err="1"/>
              <a:t>describe</a:t>
            </a:r>
            <a:r>
              <a:rPr lang="tr-TR" b="1" dirty="0"/>
              <a:t>() ve </a:t>
            </a:r>
            <a:r>
              <a:rPr lang="tr-TR" b="1" dirty="0" err="1"/>
              <a:t>describe.T</a:t>
            </a:r>
            <a:endParaRPr lang="tr-TR" b="1" dirty="0"/>
          </a:p>
          <a:p>
            <a:endParaRPr lang="tr-TR" b="1" dirty="0"/>
          </a:p>
          <a:p>
            <a:r>
              <a:rPr lang="tr-TR" dirty="0"/>
              <a:t>Eksik gözlemleri göz ardı eder.</a:t>
            </a:r>
          </a:p>
          <a:p>
            <a:endParaRPr lang="tr-TR" dirty="0"/>
          </a:p>
          <a:p>
            <a:r>
              <a:rPr lang="tr-TR" dirty="0"/>
              <a:t>Kategorik değişkenleri dışarda bırakır.</a:t>
            </a:r>
          </a:p>
        </p:txBody>
      </p:sp>
    </p:spTree>
    <p:extLst>
      <p:ext uri="{BB962C8B-B14F-4D97-AF65-F5344CB8AC3E}">
        <p14:creationId xmlns:p14="http://schemas.microsoft.com/office/powerpoint/2010/main" val="352252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C749BA7-0924-43AC-9427-F2C5BC356068}"/>
              </a:ext>
            </a:extLst>
          </p:cNvPr>
          <p:cNvSpPr txBox="1"/>
          <p:nvPr/>
        </p:nvSpPr>
        <p:spPr>
          <a:xfrm>
            <a:off x="717452" y="689317"/>
            <a:ext cx="11029071" cy="4247317"/>
          </a:xfrm>
          <a:prstGeom prst="rect">
            <a:avLst/>
          </a:prstGeom>
          <a:noFill/>
        </p:spPr>
        <p:txBody>
          <a:bodyPr wrap="square" rtlCol="0">
            <a:spAutoFit/>
          </a:bodyPr>
          <a:lstStyle/>
          <a:p>
            <a:r>
              <a:rPr lang="tr-TR" b="1" dirty="0" err="1"/>
              <a:t>number</a:t>
            </a:r>
            <a:r>
              <a:rPr lang="tr-TR" b="1" dirty="0"/>
              <a:t>, </a:t>
            </a:r>
            <a:r>
              <a:rPr lang="tr-TR" dirty="0"/>
              <a:t>değişkeni incelendiğinde 1 ile 7 arasında değer aldığını gözlemleye biliriz. </a:t>
            </a:r>
          </a:p>
          <a:p>
            <a:endParaRPr lang="tr-TR" b="1" dirty="0"/>
          </a:p>
          <a:p>
            <a:r>
              <a:rPr lang="tr-TR" b="1" dirty="0"/>
              <a:t>ortalaması </a:t>
            </a:r>
            <a:r>
              <a:rPr lang="tr-TR" dirty="0"/>
              <a:t> 1.7 çok düşük bir değerdir. </a:t>
            </a:r>
          </a:p>
          <a:p>
            <a:endParaRPr lang="tr-TR" b="1" dirty="0"/>
          </a:p>
          <a:p>
            <a:r>
              <a:rPr lang="tr-TR" b="1" dirty="0" err="1"/>
              <a:t>std</a:t>
            </a:r>
            <a:r>
              <a:rPr lang="tr-TR" dirty="0"/>
              <a:t> (standart sapma) çok düşük, ortalamadan da düşük </a:t>
            </a:r>
          </a:p>
          <a:p>
            <a:endParaRPr lang="tr-TR" b="1" dirty="0"/>
          </a:p>
          <a:p>
            <a:r>
              <a:rPr lang="tr-TR" b="1" dirty="0" err="1"/>
              <a:t>min</a:t>
            </a:r>
            <a:r>
              <a:rPr lang="tr-TR" b="1" dirty="0"/>
              <a:t> </a:t>
            </a:r>
            <a:r>
              <a:rPr lang="tr-TR" dirty="0"/>
              <a:t> 1 </a:t>
            </a:r>
            <a:r>
              <a:rPr lang="tr-TR" b="1" dirty="0" err="1"/>
              <a:t>max</a:t>
            </a:r>
            <a:r>
              <a:rPr lang="tr-TR" b="1" dirty="0"/>
              <a:t> </a:t>
            </a:r>
            <a:r>
              <a:rPr lang="tr-TR" dirty="0"/>
              <a:t>7, keşfedilen gezegenlerde minimum 1 tane </a:t>
            </a:r>
            <a:r>
              <a:rPr lang="tr-TR" dirty="0" err="1"/>
              <a:t>maximum</a:t>
            </a:r>
            <a:r>
              <a:rPr lang="tr-TR" dirty="0"/>
              <a:t> 7 tane gezegen vardır.</a:t>
            </a:r>
          </a:p>
          <a:p>
            <a:endParaRPr lang="tr-TR" b="1" dirty="0"/>
          </a:p>
          <a:p>
            <a:r>
              <a:rPr lang="tr-TR" b="1" dirty="0" err="1"/>
              <a:t>number</a:t>
            </a:r>
            <a:r>
              <a:rPr lang="tr-TR" b="1" dirty="0"/>
              <a:t> değişkeni çok fazla bilgi taşıyan, kendisinden derin sonuçlar çıkarabileceğimiz bir değişken değildir.</a:t>
            </a:r>
          </a:p>
          <a:p>
            <a:endParaRPr lang="tr-TR" b="1" dirty="0"/>
          </a:p>
          <a:p>
            <a:r>
              <a:rPr lang="tr-TR" b="1" dirty="0"/>
              <a:t>Değişkenlerin </a:t>
            </a:r>
            <a:r>
              <a:rPr lang="tr-TR" b="1" dirty="0" err="1"/>
              <a:t>min</a:t>
            </a:r>
            <a:r>
              <a:rPr lang="tr-TR" b="1" dirty="0"/>
              <a:t> ve </a:t>
            </a:r>
            <a:r>
              <a:rPr lang="tr-TR" b="1" dirty="0" err="1"/>
              <a:t>max</a:t>
            </a:r>
            <a:r>
              <a:rPr lang="tr-TR" b="1" dirty="0"/>
              <a:t>  değerlerinin arasındaki farkın çok büyük olması o değişkenin çok yüksek bir yayılımı olduğunu ifade eder.</a:t>
            </a:r>
          </a:p>
          <a:p>
            <a:endParaRPr lang="tr-TR" b="1" dirty="0"/>
          </a:p>
          <a:p>
            <a:r>
              <a:rPr lang="tr-TR" b="1" dirty="0" err="1"/>
              <a:t>year</a:t>
            </a:r>
            <a:r>
              <a:rPr lang="tr-TR" b="1" dirty="0"/>
              <a:t> </a:t>
            </a:r>
            <a:r>
              <a:rPr lang="tr-TR" dirty="0"/>
              <a:t>değişkeni aslında numerik olarak değil yıl tipinde değerlendirmemiz ve dönüştürmemiz gerekir. Zaman serisine girmektedir.</a:t>
            </a:r>
            <a:endParaRPr lang="tr-TR" b="1" dirty="0"/>
          </a:p>
        </p:txBody>
      </p:sp>
    </p:spTree>
    <p:extLst>
      <p:ext uri="{BB962C8B-B14F-4D97-AF65-F5344CB8AC3E}">
        <p14:creationId xmlns:p14="http://schemas.microsoft.com/office/powerpoint/2010/main" val="350489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DA98ADE-54BC-41EF-81EF-ED8E3C3AA9CE}"/>
              </a:ext>
            </a:extLst>
          </p:cNvPr>
          <p:cNvSpPr txBox="1"/>
          <p:nvPr/>
        </p:nvSpPr>
        <p:spPr>
          <a:xfrm>
            <a:off x="886265" y="773723"/>
            <a:ext cx="10832123" cy="1477328"/>
          </a:xfrm>
          <a:prstGeom prst="rect">
            <a:avLst/>
          </a:prstGeom>
          <a:noFill/>
        </p:spPr>
        <p:txBody>
          <a:bodyPr wrap="square" rtlCol="0">
            <a:spAutoFit/>
          </a:bodyPr>
          <a:lstStyle/>
          <a:p>
            <a:r>
              <a:rPr lang="tr-TR" dirty="0"/>
              <a:t>Verinin içerisinde taşınan bilgiyi, numerik değerlendirmelerden ziyada, bazen boyutundan dolayı, bazen şeklinden</a:t>
            </a:r>
          </a:p>
          <a:p>
            <a:r>
              <a:rPr lang="tr-TR" dirty="0"/>
              <a:t>dolayı, farklı şekillerde görebilmek ve içindeki bilgiyi anlamaya çalışmak gerekecek. </a:t>
            </a:r>
          </a:p>
          <a:p>
            <a:r>
              <a:rPr lang="tr-TR" dirty="0"/>
              <a:t>Dolayısıyla bu verinin taşıdığı bilgiyi anlayabilmek için onu doğru bir şekilde temsil etmek gerekecek. Bu bilimsel, istatiksel tekniklerle yapılacaktır.</a:t>
            </a:r>
          </a:p>
          <a:p>
            <a:r>
              <a:rPr lang="tr-TR" dirty="0"/>
              <a:t>Bu bölümde bunları en doğru şekliyle temsil ederek büyük resmi görmeye çalışacağız. </a:t>
            </a:r>
          </a:p>
        </p:txBody>
      </p:sp>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6A1A2FD-9010-4136-86CB-1639F5F24BB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0A968AE-7809-471C-8475-FAE699CD36A3}"/>
              </a:ext>
            </a:extLst>
          </p:cNvPr>
          <p:cNvSpPr txBox="1"/>
          <p:nvPr/>
        </p:nvSpPr>
        <p:spPr>
          <a:xfrm>
            <a:off x="717453" y="2293034"/>
            <a:ext cx="2278966" cy="2862322"/>
          </a:xfrm>
          <a:prstGeom prst="rect">
            <a:avLst/>
          </a:prstGeom>
          <a:noFill/>
        </p:spPr>
        <p:txBody>
          <a:bodyPr wrap="square" rtlCol="0">
            <a:spAutoFit/>
          </a:bodyPr>
          <a:lstStyle/>
          <a:p>
            <a:r>
              <a:rPr lang="tr-TR" dirty="0"/>
              <a:t>Bütün değişkenleri içerecek şekilde</a:t>
            </a:r>
          </a:p>
          <a:p>
            <a:r>
              <a:rPr lang="tr-TR" dirty="0"/>
              <a:t>veri seti betimlemesi yapılabilir fakat bu çok anlamlı olmaz.</a:t>
            </a:r>
          </a:p>
          <a:p>
            <a:endParaRPr lang="tr-TR" dirty="0"/>
          </a:p>
          <a:p>
            <a:r>
              <a:rPr lang="tr-TR" dirty="0"/>
              <a:t>Sürekli değişkenler ve kategorik değişkenler ayrı ayrı ele alınmalıdır.</a:t>
            </a:r>
          </a:p>
        </p:txBody>
      </p:sp>
    </p:spTree>
    <p:extLst>
      <p:ext uri="{BB962C8B-B14F-4D97-AF65-F5344CB8AC3E}">
        <p14:creationId xmlns:p14="http://schemas.microsoft.com/office/powerpoint/2010/main" val="138630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E37A1A2-FCD2-4ECB-B617-DB203A0A657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4194005-7E0D-4496-8A1B-181C9708A86A}"/>
              </a:ext>
            </a:extLst>
          </p:cNvPr>
          <p:cNvSpPr txBox="1"/>
          <p:nvPr/>
        </p:nvSpPr>
        <p:spPr>
          <a:xfrm>
            <a:off x="4684542" y="5092505"/>
            <a:ext cx="6879101" cy="923330"/>
          </a:xfrm>
          <a:prstGeom prst="rect">
            <a:avLst/>
          </a:prstGeom>
          <a:noFill/>
        </p:spPr>
        <p:txBody>
          <a:bodyPr wrap="square" rtlCol="0">
            <a:spAutoFit/>
          </a:bodyPr>
          <a:lstStyle/>
          <a:p>
            <a:r>
              <a:rPr lang="tr-TR" dirty="0"/>
              <a:t>Veri setindeki gözlemlerde eksik değer olup olmadığı kontrol edilir.</a:t>
            </a:r>
          </a:p>
          <a:p>
            <a:r>
              <a:rPr lang="tr-TR" dirty="0"/>
              <a:t>True olduğu anlamına gelir. </a:t>
            </a:r>
            <a:r>
              <a:rPr lang="tr-TR" dirty="0" err="1"/>
              <a:t>any</a:t>
            </a:r>
            <a:r>
              <a:rPr lang="tr-TR" dirty="0"/>
              <a:t>() bütün değerler, </a:t>
            </a:r>
            <a:r>
              <a:rPr lang="tr-TR" dirty="0" err="1"/>
              <a:t>values</a:t>
            </a:r>
            <a:r>
              <a:rPr lang="tr-TR" dirty="0"/>
              <a:t> değerler, </a:t>
            </a:r>
            <a:r>
              <a:rPr lang="tr-TR" dirty="0" err="1"/>
              <a:t>isnull</a:t>
            </a:r>
            <a:r>
              <a:rPr lang="tr-TR" dirty="0"/>
              <a:t> </a:t>
            </a:r>
            <a:r>
              <a:rPr lang="tr-TR" dirty="0" err="1"/>
              <a:t>boşmu</a:t>
            </a:r>
            <a:r>
              <a:rPr lang="tr-TR" dirty="0"/>
              <a:t> demek</a:t>
            </a:r>
          </a:p>
        </p:txBody>
      </p:sp>
    </p:spTree>
    <p:extLst>
      <p:ext uri="{BB962C8B-B14F-4D97-AF65-F5344CB8AC3E}">
        <p14:creationId xmlns:p14="http://schemas.microsoft.com/office/powerpoint/2010/main" val="363415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B5ECB5A-1D3F-4D9E-8A57-66D806F5CAE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55F9A59-4617-4397-922B-39F3E64E4097}"/>
              </a:ext>
            </a:extLst>
          </p:cNvPr>
          <p:cNvSpPr txBox="1"/>
          <p:nvPr/>
        </p:nvSpPr>
        <p:spPr>
          <a:xfrm>
            <a:off x="4037428" y="4248443"/>
            <a:ext cx="7638757" cy="923330"/>
          </a:xfrm>
          <a:prstGeom prst="rect">
            <a:avLst/>
          </a:prstGeom>
          <a:noFill/>
        </p:spPr>
        <p:txBody>
          <a:bodyPr wrap="square" rtlCol="0">
            <a:spAutoFit/>
          </a:bodyPr>
          <a:lstStyle/>
          <a:p>
            <a:r>
              <a:rPr lang="tr-TR" dirty="0" err="1"/>
              <a:t>orbital_period</a:t>
            </a:r>
            <a:r>
              <a:rPr lang="tr-TR" dirty="0"/>
              <a:t>, </a:t>
            </a:r>
            <a:r>
              <a:rPr lang="tr-TR" dirty="0" err="1"/>
              <a:t>mass</a:t>
            </a:r>
            <a:r>
              <a:rPr lang="tr-TR" dirty="0"/>
              <a:t>, </a:t>
            </a:r>
            <a:r>
              <a:rPr lang="tr-TR" dirty="0" err="1"/>
              <a:t>distance</a:t>
            </a:r>
            <a:r>
              <a:rPr lang="tr-TR" dirty="0"/>
              <a:t> değişkenlerinin verilerinde eksikler var. </a:t>
            </a:r>
          </a:p>
          <a:p>
            <a:endParaRPr lang="tr-TR" dirty="0"/>
          </a:p>
          <a:p>
            <a:r>
              <a:rPr lang="tr-TR" dirty="0"/>
              <a:t>Bu eksikliklerin yapısının nasıl ortaya çıktığı incelenmeli, araştırılmalıdır.</a:t>
            </a:r>
          </a:p>
        </p:txBody>
      </p:sp>
    </p:spTree>
    <p:extLst>
      <p:ext uri="{BB962C8B-B14F-4D97-AF65-F5344CB8AC3E}">
        <p14:creationId xmlns:p14="http://schemas.microsoft.com/office/powerpoint/2010/main" val="32363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C70888A-1AF3-4CD2-B27D-146C79C97F3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CCB45DF-68A2-4F6B-ABDC-68983242D73C}"/>
              </a:ext>
            </a:extLst>
          </p:cNvPr>
          <p:cNvSpPr txBox="1"/>
          <p:nvPr/>
        </p:nvSpPr>
        <p:spPr>
          <a:xfrm>
            <a:off x="4346917" y="4079631"/>
            <a:ext cx="7645555" cy="2031325"/>
          </a:xfrm>
          <a:prstGeom prst="rect">
            <a:avLst/>
          </a:prstGeom>
          <a:noFill/>
        </p:spPr>
        <p:txBody>
          <a:bodyPr wrap="none" rtlCol="0">
            <a:spAutoFit/>
          </a:bodyPr>
          <a:lstStyle/>
          <a:p>
            <a:r>
              <a:rPr lang="tr-TR" b="1" dirty="0"/>
              <a:t>Birinci çözüm </a:t>
            </a:r>
            <a:r>
              <a:rPr lang="tr-TR" b="1" dirty="0">
                <a:sym typeface="Wingdings" panose="05000000000000000000" pitchFamily="2" charset="2"/>
              </a:rPr>
              <a:t> </a:t>
            </a:r>
            <a:r>
              <a:rPr lang="tr-TR" dirty="0">
                <a:sym typeface="Wingdings" panose="05000000000000000000" pitchFamily="2" charset="2"/>
              </a:rPr>
              <a:t>Eksik değerler 0 (sıfır) ile doldurulabilir.</a:t>
            </a:r>
          </a:p>
          <a:p>
            <a:r>
              <a:rPr lang="tr-TR" dirty="0">
                <a:sym typeface="Wingdings" panose="05000000000000000000" pitchFamily="2" charset="2"/>
              </a:rPr>
              <a:t>0(sıfır) yerine ortalama değer de koyulabilir.</a:t>
            </a:r>
          </a:p>
          <a:p>
            <a:endParaRPr lang="tr-TR" dirty="0">
              <a:sym typeface="Wingdings" panose="05000000000000000000" pitchFamily="2" charset="2"/>
            </a:endParaRPr>
          </a:p>
          <a:p>
            <a:r>
              <a:rPr lang="tr-TR" b="1" dirty="0">
                <a:sym typeface="Wingdings" panose="05000000000000000000" pitchFamily="2" charset="2"/>
              </a:rPr>
              <a:t>Aykırı değer ve eksik gözlem çok hassas bir konudur. </a:t>
            </a:r>
          </a:p>
          <a:p>
            <a:endParaRPr lang="tr-TR" b="1" dirty="0">
              <a:sym typeface="Wingdings" panose="05000000000000000000" pitchFamily="2" charset="2"/>
            </a:endParaRPr>
          </a:p>
          <a:p>
            <a:r>
              <a:rPr lang="tr-TR" dirty="0">
                <a:sym typeface="Wingdings" panose="05000000000000000000" pitchFamily="2" charset="2"/>
              </a:rPr>
              <a:t>Örneğin </a:t>
            </a:r>
            <a:r>
              <a:rPr lang="tr-TR" dirty="0" err="1">
                <a:sym typeface="Wingdings" panose="05000000000000000000" pitchFamily="2" charset="2"/>
              </a:rPr>
              <a:t>number</a:t>
            </a:r>
            <a:r>
              <a:rPr lang="tr-TR" dirty="0">
                <a:sym typeface="Wingdings" panose="05000000000000000000" pitchFamily="2" charset="2"/>
              </a:rPr>
              <a:t> değişkeninde eksik değer olamaz çünkü eksik değer olduğunda</a:t>
            </a:r>
          </a:p>
          <a:p>
            <a:r>
              <a:rPr lang="tr-TR" dirty="0">
                <a:sym typeface="Wingdings" panose="05000000000000000000" pitchFamily="2" charset="2"/>
              </a:rPr>
              <a:t>gözlem galaksi olmaz. Ve bu </a:t>
            </a:r>
            <a:r>
              <a:rPr lang="tr-TR" b="1" dirty="0">
                <a:sym typeface="Wingdings" panose="05000000000000000000" pitchFamily="2" charset="2"/>
              </a:rPr>
              <a:t>yapısal bir problem olarak tanımlanır.</a:t>
            </a:r>
            <a:endParaRPr lang="tr-TR" dirty="0">
              <a:sym typeface="Wingdings" panose="05000000000000000000" pitchFamily="2" charset="2"/>
            </a:endParaRPr>
          </a:p>
        </p:txBody>
      </p:sp>
    </p:spTree>
    <p:extLst>
      <p:ext uri="{BB962C8B-B14F-4D97-AF65-F5344CB8AC3E}">
        <p14:creationId xmlns:p14="http://schemas.microsoft.com/office/powerpoint/2010/main" val="169384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CE8D5E7-5319-4C95-A0B5-CFDCC02208E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A9C022B-2476-420F-A8EC-F4182013F090}"/>
              </a:ext>
            </a:extLst>
          </p:cNvPr>
          <p:cNvSpPr txBox="1"/>
          <p:nvPr/>
        </p:nvSpPr>
        <p:spPr>
          <a:xfrm>
            <a:off x="4389121" y="2433711"/>
            <a:ext cx="4249946" cy="369332"/>
          </a:xfrm>
          <a:prstGeom prst="rect">
            <a:avLst/>
          </a:prstGeom>
          <a:noFill/>
        </p:spPr>
        <p:txBody>
          <a:bodyPr wrap="none" rtlCol="0">
            <a:spAutoFit/>
          </a:bodyPr>
          <a:lstStyle/>
          <a:p>
            <a:r>
              <a:rPr lang="tr-TR" dirty="0"/>
              <a:t>Eksik gözlemlerin ortalama ile doldurulması</a:t>
            </a:r>
          </a:p>
        </p:txBody>
      </p:sp>
    </p:spTree>
    <p:extLst>
      <p:ext uri="{BB962C8B-B14F-4D97-AF65-F5344CB8AC3E}">
        <p14:creationId xmlns:p14="http://schemas.microsoft.com/office/powerpoint/2010/main" val="150913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1881234-9AB5-4893-9744-DD7A9E7EA70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6003943-594B-4294-AF7A-6769CA688905}"/>
              </a:ext>
            </a:extLst>
          </p:cNvPr>
          <p:cNvSpPr txBox="1"/>
          <p:nvPr/>
        </p:nvSpPr>
        <p:spPr>
          <a:xfrm>
            <a:off x="4100052" y="2300748"/>
            <a:ext cx="6493894" cy="369332"/>
          </a:xfrm>
          <a:prstGeom prst="rect">
            <a:avLst/>
          </a:prstGeom>
          <a:noFill/>
        </p:spPr>
        <p:txBody>
          <a:bodyPr wrap="none" rtlCol="0">
            <a:spAutoFit/>
          </a:bodyPr>
          <a:lstStyle/>
          <a:p>
            <a:r>
              <a:rPr lang="tr-TR" b="1" dirty="0" err="1"/>
              <a:t>Verisetindeki</a:t>
            </a:r>
            <a:r>
              <a:rPr lang="tr-TR" b="1" dirty="0"/>
              <a:t> tüm eksik değerlerin ortalama değer ile doldurulması</a:t>
            </a:r>
          </a:p>
        </p:txBody>
      </p:sp>
    </p:spTree>
    <p:extLst>
      <p:ext uri="{BB962C8B-B14F-4D97-AF65-F5344CB8AC3E}">
        <p14:creationId xmlns:p14="http://schemas.microsoft.com/office/powerpoint/2010/main" val="10667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4506EBE-7683-44F4-8A6D-F3AB727945B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9756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A7FA3FA-8557-428D-B0A5-271D1D860FB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4202827-39F8-4D51-A08E-691936114B59}"/>
              </a:ext>
            </a:extLst>
          </p:cNvPr>
          <p:cNvSpPr txBox="1"/>
          <p:nvPr/>
        </p:nvSpPr>
        <p:spPr>
          <a:xfrm>
            <a:off x="5132439" y="2256504"/>
            <a:ext cx="4729756" cy="369332"/>
          </a:xfrm>
          <a:prstGeom prst="rect">
            <a:avLst/>
          </a:prstGeom>
          <a:noFill/>
        </p:spPr>
        <p:txBody>
          <a:bodyPr wrap="none" rtlCol="0">
            <a:spAutoFit/>
          </a:bodyPr>
          <a:lstStyle/>
          <a:p>
            <a:r>
              <a:rPr lang="tr-TR" dirty="0"/>
              <a:t>"</a:t>
            </a:r>
            <a:r>
              <a:rPr lang="tr-TR" dirty="0" err="1"/>
              <a:t>method</a:t>
            </a:r>
            <a:r>
              <a:rPr lang="tr-TR" dirty="0"/>
              <a:t>" kategorik değişkenindeki sınıfları verir.</a:t>
            </a:r>
          </a:p>
        </p:txBody>
      </p:sp>
      <p:sp>
        <p:nvSpPr>
          <p:cNvPr id="5" name="Metin kutusu 4">
            <a:extLst>
              <a:ext uri="{FF2B5EF4-FFF2-40B4-BE49-F238E27FC236}">
                <a16:creationId xmlns:a16="http://schemas.microsoft.com/office/drawing/2014/main" id="{F2475A0A-711C-4D29-8384-06BE54344A53}"/>
              </a:ext>
            </a:extLst>
          </p:cNvPr>
          <p:cNvSpPr txBox="1"/>
          <p:nvPr/>
        </p:nvSpPr>
        <p:spPr>
          <a:xfrm>
            <a:off x="6096000" y="3478661"/>
            <a:ext cx="5156668" cy="369332"/>
          </a:xfrm>
          <a:prstGeom prst="rect">
            <a:avLst/>
          </a:prstGeom>
          <a:noFill/>
        </p:spPr>
        <p:txBody>
          <a:bodyPr wrap="none" rtlCol="0">
            <a:spAutoFit/>
          </a:bodyPr>
          <a:lstStyle/>
          <a:p>
            <a:r>
              <a:rPr lang="tr-TR" dirty="0"/>
              <a:t>"</a:t>
            </a:r>
            <a:r>
              <a:rPr lang="tr-TR" dirty="0" err="1"/>
              <a:t>method</a:t>
            </a:r>
            <a:r>
              <a:rPr lang="tr-TR" dirty="0"/>
              <a:t>" kategorik değişkenindeki sınıf sayısını verir.</a:t>
            </a:r>
          </a:p>
        </p:txBody>
      </p:sp>
      <p:sp>
        <p:nvSpPr>
          <p:cNvPr id="7" name="Metin kutusu 6">
            <a:extLst>
              <a:ext uri="{FF2B5EF4-FFF2-40B4-BE49-F238E27FC236}">
                <a16:creationId xmlns:a16="http://schemas.microsoft.com/office/drawing/2014/main" id="{951D2548-E31A-42B6-951E-425CC92A4923}"/>
              </a:ext>
            </a:extLst>
          </p:cNvPr>
          <p:cNvSpPr txBox="1"/>
          <p:nvPr/>
        </p:nvSpPr>
        <p:spPr>
          <a:xfrm>
            <a:off x="5242636" y="4736413"/>
            <a:ext cx="6306939" cy="646331"/>
          </a:xfrm>
          <a:prstGeom prst="rect">
            <a:avLst/>
          </a:prstGeom>
          <a:noFill/>
        </p:spPr>
        <p:txBody>
          <a:bodyPr wrap="square" rtlCol="0">
            <a:spAutoFit/>
          </a:bodyPr>
          <a:lstStyle/>
          <a:p>
            <a:r>
              <a:rPr lang="tr-TR" dirty="0"/>
              <a:t>"</a:t>
            </a:r>
            <a:r>
              <a:rPr lang="tr-TR" dirty="0" err="1"/>
              <a:t>method</a:t>
            </a:r>
            <a:r>
              <a:rPr lang="tr-TR" dirty="0"/>
              <a:t>" kategorik değişkenindeki sınıfların her birinken kaç tane olduğunu yani </a:t>
            </a:r>
            <a:r>
              <a:rPr lang="tr-TR" b="1" dirty="0"/>
              <a:t>frekanslarını </a:t>
            </a:r>
            <a:r>
              <a:rPr lang="tr-TR" dirty="0"/>
              <a:t>verir.</a:t>
            </a:r>
          </a:p>
        </p:txBody>
      </p:sp>
    </p:spTree>
    <p:extLst>
      <p:ext uri="{BB962C8B-B14F-4D97-AF65-F5344CB8AC3E}">
        <p14:creationId xmlns:p14="http://schemas.microsoft.com/office/powerpoint/2010/main" val="2559573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FBE74D6-AF66-49F9-89E1-489BCB9B043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36CC8EC-5F35-48D1-A999-091330D5FDB2}"/>
              </a:ext>
            </a:extLst>
          </p:cNvPr>
          <p:cNvSpPr txBox="1"/>
          <p:nvPr/>
        </p:nvSpPr>
        <p:spPr>
          <a:xfrm>
            <a:off x="6597748" y="3193366"/>
            <a:ext cx="4402039" cy="369332"/>
          </a:xfrm>
          <a:prstGeom prst="rect">
            <a:avLst/>
          </a:prstGeom>
          <a:noFill/>
        </p:spPr>
        <p:txBody>
          <a:bodyPr wrap="none" rtlCol="0">
            <a:spAutoFit/>
          </a:bodyPr>
          <a:lstStyle/>
          <a:p>
            <a:r>
              <a:rPr lang="tr-TR" dirty="0" err="1"/>
              <a:t>plot</a:t>
            </a:r>
            <a:r>
              <a:rPr lang="tr-TR" dirty="0"/>
              <a:t> fonksiyonu </a:t>
            </a:r>
            <a:r>
              <a:rPr lang="tr-TR" dirty="0" err="1"/>
              <a:t>pandas</a:t>
            </a:r>
            <a:r>
              <a:rPr lang="tr-TR" dirty="0"/>
              <a:t> a ait bir fonksiyondur.</a:t>
            </a:r>
          </a:p>
        </p:txBody>
      </p:sp>
    </p:spTree>
    <p:extLst>
      <p:ext uri="{BB962C8B-B14F-4D97-AF65-F5344CB8AC3E}">
        <p14:creationId xmlns:p14="http://schemas.microsoft.com/office/powerpoint/2010/main" val="2946712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9186098-69EA-44A0-BA42-F965F1E916C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7069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DE3435E-D6D5-4C0D-8AF2-1C1743A25AA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1388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4548CD7-BBBF-4F00-8763-41B22407D0B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43459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BAADF5B-40FD-4CD1-A2BC-20415190C4C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13517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36C710E-944E-4ADE-A75D-D337F870614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06601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2A5F1A2-4911-43BE-B198-32CCEBD6F68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0BC5C5D-7F59-4D83-86C0-A79590C4171E}"/>
              </a:ext>
            </a:extLst>
          </p:cNvPr>
          <p:cNvSpPr txBox="1"/>
          <p:nvPr/>
        </p:nvSpPr>
        <p:spPr>
          <a:xfrm>
            <a:off x="5014452" y="1887794"/>
            <a:ext cx="5808834" cy="369332"/>
          </a:xfrm>
          <a:prstGeom prst="rect">
            <a:avLst/>
          </a:prstGeom>
          <a:noFill/>
        </p:spPr>
        <p:txBody>
          <a:bodyPr wrap="none" rtlCol="0">
            <a:spAutoFit/>
          </a:bodyPr>
          <a:lstStyle/>
          <a:p>
            <a:r>
              <a:rPr lang="tr-TR" dirty="0"/>
              <a:t>Veri seti ile ilgili özel istatistikle kişisel olarak özelleştirilebilir.</a:t>
            </a:r>
          </a:p>
        </p:txBody>
      </p:sp>
    </p:spTree>
    <p:extLst>
      <p:ext uri="{BB962C8B-B14F-4D97-AF65-F5344CB8AC3E}">
        <p14:creationId xmlns:p14="http://schemas.microsoft.com/office/powerpoint/2010/main" val="283482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3440F37-6637-4B9A-9BC9-2F5367E36C8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15D7BE7-D79A-4248-8E65-33D351477571}"/>
              </a:ext>
            </a:extLst>
          </p:cNvPr>
          <p:cNvSpPr txBox="1"/>
          <p:nvPr/>
        </p:nvSpPr>
        <p:spPr>
          <a:xfrm>
            <a:off x="2654710" y="2374490"/>
            <a:ext cx="5932778" cy="369332"/>
          </a:xfrm>
          <a:prstGeom prst="rect">
            <a:avLst/>
          </a:prstGeom>
          <a:noFill/>
        </p:spPr>
        <p:txBody>
          <a:bodyPr wrap="none" rtlCol="0">
            <a:spAutoFit/>
          </a:bodyPr>
          <a:lstStyle/>
          <a:p>
            <a:r>
              <a:rPr lang="tr-TR" dirty="0"/>
              <a:t>Elimizdeki kategorik değişkenleri görselleştirmek için kullanılır.</a:t>
            </a:r>
          </a:p>
        </p:txBody>
      </p:sp>
    </p:spTree>
    <p:extLst>
      <p:ext uri="{BB962C8B-B14F-4D97-AF65-F5344CB8AC3E}">
        <p14:creationId xmlns:p14="http://schemas.microsoft.com/office/powerpoint/2010/main" val="844116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7C86200-585D-44A3-B0C5-351A587E520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4031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B90B12E-0C6A-4A3D-B935-5D115CF34AB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8753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F3B6AD7-D813-4026-9A8B-72F73D4C188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25831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E9085C2-849B-4087-8B68-C82767AE01C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60B2873-9B26-4F30-B254-753367BCEEDB}"/>
              </a:ext>
            </a:extLst>
          </p:cNvPr>
          <p:cNvSpPr txBox="1"/>
          <p:nvPr/>
        </p:nvSpPr>
        <p:spPr>
          <a:xfrm>
            <a:off x="6843252" y="1769806"/>
            <a:ext cx="4837471" cy="2862322"/>
          </a:xfrm>
          <a:prstGeom prst="rect">
            <a:avLst/>
          </a:prstGeom>
          <a:noFill/>
        </p:spPr>
        <p:txBody>
          <a:bodyPr wrap="square" rtlCol="0">
            <a:spAutoFit/>
          </a:bodyPr>
          <a:lstStyle/>
          <a:p>
            <a:r>
              <a:rPr lang="tr-TR" dirty="0"/>
              <a:t>Önceki </a:t>
            </a:r>
            <a:r>
              <a:rPr lang="tr-TR" dirty="0" err="1"/>
              <a:t>verisetinden</a:t>
            </a:r>
            <a:r>
              <a:rPr lang="tr-TR" dirty="0"/>
              <a:t> daha zengin bir veri seti</a:t>
            </a:r>
          </a:p>
          <a:p>
            <a:endParaRPr lang="tr-TR" dirty="0"/>
          </a:p>
          <a:p>
            <a:r>
              <a:rPr lang="tr-TR" b="1" dirty="0" err="1"/>
              <a:t>price</a:t>
            </a:r>
            <a:r>
              <a:rPr lang="tr-TR" b="1" dirty="0"/>
              <a:t> </a:t>
            </a:r>
            <a:r>
              <a:rPr lang="tr-TR" dirty="0"/>
              <a:t>odaklanması gereken önemli bir değişkendir.</a:t>
            </a:r>
          </a:p>
          <a:p>
            <a:endParaRPr lang="tr-TR" b="1" dirty="0"/>
          </a:p>
          <a:p>
            <a:r>
              <a:rPr lang="tr-TR" dirty="0"/>
              <a:t>Bağımlı yani hedef değişken olarak kullanılabilir.</a:t>
            </a:r>
          </a:p>
          <a:p>
            <a:endParaRPr lang="tr-TR" b="1" dirty="0"/>
          </a:p>
          <a:p>
            <a:r>
              <a:rPr lang="tr-TR" dirty="0"/>
              <a:t>Bu değişkendeki bilgiyi diğer değişkenlerin ne şekilde ortaya çıkardığını incelemiş olacağız.</a:t>
            </a:r>
          </a:p>
          <a:p>
            <a:r>
              <a:rPr lang="tr-TR" dirty="0"/>
              <a:t>Yani keşifçi veri analizi kapsamında değerlendirmiş olacağız.</a:t>
            </a:r>
          </a:p>
        </p:txBody>
      </p:sp>
    </p:spTree>
    <p:extLst>
      <p:ext uri="{BB962C8B-B14F-4D97-AF65-F5344CB8AC3E}">
        <p14:creationId xmlns:p14="http://schemas.microsoft.com/office/powerpoint/2010/main" val="1462905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8AC4D33-F6FA-4AFF-98C5-AA2806254A11}"/>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49077216-0635-4EA1-A324-E5E5816E7440}"/>
              </a:ext>
            </a:extLst>
          </p:cNvPr>
          <p:cNvSpPr txBox="1"/>
          <p:nvPr/>
        </p:nvSpPr>
        <p:spPr>
          <a:xfrm>
            <a:off x="4464224" y="3985696"/>
            <a:ext cx="7197893" cy="1200329"/>
          </a:xfrm>
          <a:prstGeom prst="rect">
            <a:avLst/>
          </a:prstGeom>
          <a:noFill/>
        </p:spPr>
        <p:txBody>
          <a:bodyPr wrap="square" rtlCol="0">
            <a:spAutoFit/>
          </a:bodyPr>
          <a:lstStyle/>
          <a:p>
            <a:r>
              <a:rPr lang="tr-TR" b="1" dirty="0"/>
              <a:t>PROBLEM : </a:t>
            </a:r>
            <a:r>
              <a:rPr lang="tr-TR" dirty="0"/>
              <a:t>Kategorik değişkenler </a:t>
            </a:r>
            <a:r>
              <a:rPr lang="tr-TR" b="1" dirty="0"/>
              <a:t>NOMİNAL DEĞİL, ORDİNAL. </a:t>
            </a:r>
            <a:r>
              <a:rPr lang="tr-TR" dirty="0"/>
              <a:t>Yani sınıflar arasında bir fark var. Sınıf değerleri kötüden iyiye doğru gidiyor.</a:t>
            </a:r>
          </a:p>
          <a:p>
            <a:endParaRPr lang="tr-TR" b="1" dirty="0"/>
          </a:p>
          <a:p>
            <a:r>
              <a:rPr lang="tr-TR" b="1" dirty="0"/>
              <a:t>Bu durumu Python programlama diline ifade etmemiz lazım.</a:t>
            </a:r>
          </a:p>
        </p:txBody>
      </p:sp>
    </p:spTree>
    <p:extLst>
      <p:ext uri="{BB962C8B-B14F-4D97-AF65-F5344CB8AC3E}">
        <p14:creationId xmlns:p14="http://schemas.microsoft.com/office/powerpoint/2010/main" val="310405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A1B2143-78D1-48C9-8534-CB07217EFD46}"/>
              </a:ext>
            </a:extLst>
          </p:cNvPr>
          <p:cNvSpPr txBox="1"/>
          <p:nvPr/>
        </p:nvSpPr>
        <p:spPr>
          <a:xfrm>
            <a:off x="1055077" y="942535"/>
            <a:ext cx="10677378" cy="3416320"/>
          </a:xfrm>
          <a:prstGeom prst="rect">
            <a:avLst/>
          </a:prstGeom>
          <a:noFill/>
        </p:spPr>
        <p:txBody>
          <a:bodyPr wrap="square" rtlCol="0">
            <a:spAutoFit/>
          </a:bodyPr>
          <a:lstStyle/>
          <a:p>
            <a:r>
              <a:rPr lang="tr-TR" dirty="0"/>
              <a:t>Çalışmalara başlamadan önce verinin genel hatlarıyla ana yapısının bir görsel teknikler ile ortaya konması gerekir. </a:t>
            </a:r>
          </a:p>
          <a:p>
            <a:endParaRPr lang="tr-TR" dirty="0"/>
          </a:p>
          <a:p>
            <a:r>
              <a:rPr lang="tr-TR" dirty="0"/>
              <a:t>Buraya kadar olan bölümlerde analitik yorumlamalar hiç yapmadığımıza dikkat ediniz. Sadece yapısal anlamda bazı işlemler ele aldık. Çeşitli </a:t>
            </a:r>
            <a:r>
              <a:rPr lang="tr-TR" dirty="0" err="1"/>
              <a:t>manipülatif</a:t>
            </a:r>
            <a:r>
              <a:rPr lang="tr-TR" dirty="0"/>
              <a:t> işlemler ele aldık. Okuma işlemleri ele aldık ama analitik yorumlamalara girmedik. </a:t>
            </a:r>
          </a:p>
          <a:p>
            <a:endParaRPr lang="tr-TR" dirty="0"/>
          </a:p>
          <a:p>
            <a:r>
              <a:rPr lang="tr-TR" dirty="0"/>
              <a:t>Şimdi veri üzerindeki analitik değerlendirmelerimize veri görselleştirme bölümü ile beraber giriş yapmış olacağız.</a:t>
            </a:r>
          </a:p>
          <a:p>
            <a:endParaRPr lang="tr-TR" dirty="0"/>
          </a:p>
          <a:p>
            <a:r>
              <a:rPr lang="tr-TR" dirty="0"/>
              <a:t>Büyük resmi görmek için gerekli olan en önemli farkındalık veriyi temsil etmektir.</a:t>
            </a:r>
          </a:p>
          <a:p>
            <a:endParaRPr lang="tr-TR" dirty="0"/>
          </a:p>
          <a:p>
            <a:endParaRPr lang="tr-TR" dirty="0"/>
          </a:p>
          <a:p>
            <a:endParaRPr lang="tr-TR" dirty="0"/>
          </a:p>
        </p:txBody>
      </p:sp>
    </p:spTree>
    <p:extLst>
      <p:ext uri="{BB962C8B-B14F-4D97-AF65-F5344CB8AC3E}">
        <p14:creationId xmlns:p14="http://schemas.microsoft.com/office/powerpoint/2010/main" val="3166868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242D612A-E2C0-4CDE-B4EA-B3609BD21AAB}"/>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88062AE2-5E5E-4291-B385-6FFE6D12052B}"/>
              </a:ext>
            </a:extLst>
          </p:cNvPr>
          <p:cNvSpPr txBox="1"/>
          <p:nvPr/>
        </p:nvSpPr>
        <p:spPr>
          <a:xfrm>
            <a:off x="689318" y="4684542"/>
            <a:ext cx="898451" cy="369332"/>
          </a:xfrm>
          <a:prstGeom prst="rect">
            <a:avLst/>
          </a:prstGeom>
          <a:noFill/>
        </p:spPr>
        <p:txBody>
          <a:bodyPr wrap="none" rtlCol="0">
            <a:spAutoFit/>
          </a:bodyPr>
          <a:lstStyle/>
          <a:p>
            <a:r>
              <a:rPr lang="tr-TR" b="1" dirty="0" err="1"/>
              <a:t>df.cut</a:t>
            </a:r>
            <a:r>
              <a:rPr lang="tr-TR" b="1" dirty="0"/>
              <a:t> =</a:t>
            </a:r>
          </a:p>
        </p:txBody>
      </p:sp>
    </p:spTree>
    <p:extLst>
      <p:ext uri="{BB962C8B-B14F-4D97-AF65-F5344CB8AC3E}">
        <p14:creationId xmlns:p14="http://schemas.microsoft.com/office/powerpoint/2010/main" val="264928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16CDC22-142F-4A97-A8D6-3CEE7C79E51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4294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4A454B9-908B-44FD-B711-0CCF403D75E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40998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E183F32-3A97-4130-8E92-94666B2D4B2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5D578EB-4615-4FA0-BB8B-5AA7B5AFCD78}"/>
              </a:ext>
            </a:extLst>
          </p:cNvPr>
          <p:cNvSpPr txBox="1"/>
          <p:nvPr/>
        </p:nvSpPr>
        <p:spPr>
          <a:xfrm>
            <a:off x="3924886" y="2110154"/>
            <a:ext cx="7868821" cy="1200329"/>
          </a:xfrm>
          <a:prstGeom prst="rect">
            <a:avLst/>
          </a:prstGeom>
          <a:noFill/>
        </p:spPr>
        <p:txBody>
          <a:bodyPr wrap="none" rtlCol="0">
            <a:spAutoFit/>
          </a:bodyPr>
          <a:lstStyle/>
          <a:p>
            <a:r>
              <a:rPr lang="tr-TR" b="1" dirty="0"/>
              <a:t>DİKKAT : </a:t>
            </a:r>
            <a:r>
              <a:rPr lang="tr-TR" dirty="0"/>
              <a:t> Sıralama işlemi yapılırken </a:t>
            </a:r>
            <a:r>
              <a:rPr lang="tr-TR" dirty="0" err="1"/>
              <a:t>verisetindeki</a:t>
            </a:r>
            <a:r>
              <a:rPr lang="tr-TR" dirty="0"/>
              <a:t> gerçek değerlere uygun olmasına</a:t>
            </a:r>
          </a:p>
          <a:p>
            <a:r>
              <a:rPr lang="tr-TR" b="1" dirty="0"/>
              <a:t>dikkat </a:t>
            </a:r>
            <a:r>
              <a:rPr lang="tr-TR" dirty="0"/>
              <a:t>edilmelidir.</a:t>
            </a:r>
          </a:p>
          <a:p>
            <a:r>
              <a:rPr lang="tr-TR" dirty="0"/>
              <a:t>Aşağıdaki otomatik yapılan sıralama yanlıştır.</a:t>
            </a:r>
          </a:p>
          <a:p>
            <a:r>
              <a:rPr lang="tr-TR" dirty="0"/>
              <a:t>Sonradan tekrar yapılmıştır.</a:t>
            </a:r>
          </a:p>
        </p:txBody>
      </p:sp>
    </p:spTree>
    <p:extLst>
      <p:ext uri="{BB962C8B-B14F-4D97-AF65-F5344CB8AC3E}">
        <p14:creationId xmlns:p14="http://schemas.microsoft.com/office/powerpoint/2010/main" val="3668684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D9DF361-C3BD-47E4-824C-5A29A8BD5872}"/>
              </a:ext>
            </a:extLst>
          </p:cNvPr>
          <p:cNvSpPr txBox="1"/>
          <p:nvPr/>
        </p:nvSpPr>
        <p:spPr>
          <a:xfrm>
            <a:off x="1111348" y="998806"/>
            <a:ext cx="9969304" cy="1477328"/>
          </a:xfrm>
          <a:prstGeom prst="rect">
            <a:avLst/>
          </a:prstGeom>
          <a:noFill/>
        </p:spPr>
        <p:txBody>
          <a:bodyPr wrap="square" rtlCol="0">
            <a:spAutoFit/>
          </a:bodyPr>
          <a:lstStyle/>
          <a:p>
            <a:r>
              <a:rPr lang="tr-TR" dirty="0"/>
              <a:t>Buraya kadar sadece "</a:t>
            </a:r>
            <a:r>
              <a:rPr lang="tr-TR" dirty="0" err="1"/>
              <a:t>cut</a:t>
            </a:r>
            <a:r>
              <a:rPr lang="tr-TR" dirty="0"/>
              <a:t>" değişkenini doğru bir şekilde görselleştirmeye hazır hale getirmiş olduk.</a:t>
            </a:r>
          </a:p>
          <a:p>
            <a:endParaRPr lang="tr-TR" dirty="0"/>
          </a:p>
          <a:p>
            <a:r>
              <a:rPr lang="tr-TR" dirty="0"/>
              <a:t>Bu dönüştürme işlemlerinin bütün değişkenler ( tabi ki gerekli olanlar ) için uygulanması gerekir.</a:t>
            </a:r>
          </a:p>
          <a:p>
            <a:endParaRPr lang="tr-TR" dirty="0"/>
          </a:p>
          <a:p>
            <a:r>
              <a:rPr lang="tr-TR" dirty="0"/>
              <a:t>Bu dönüşüm işlemlerini yapabilmek için de </a:t>
            </a:r>
            <a:r>
              <a:rPr lang="tr-TR" dirty="0" err="1"/>
              <a:t>verisetinin</a:t>
            </a:r>
            <a:r>
              <a:rPr lang="tr-TR" dirty="0"/>
              <a:t> hikayesini çok iyi bilmek gerekir.</a:t>
            </a:r>
          </a:p>
        </p:txBody>
      </p:sp>
    </p:spTree>
    <p:extLst>
      <p:ext uri="{BB962C8B-B14F-4D97-AF65-F5344CB8AC3E}">
        <p14:creationId xmlns:p14="http://schemas.microsoft.com/office/powerpoint/2010/main" val="3888038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A858E9B-06CF-45F4-880D-FA0E782FD62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E5BE7E1-C685-4165-B9EB-756B15F56D66}"/>
              </a:ext>
            </a:extLst>
          </p:cNvPr>
          <p:cNvSpPr txBox="1"/>
          <p:nvPr/>
        </p:nvSpPr>
        <p:spPr>
          <a:xfrm>
            <a:off x="5584874" y="3429000"/>
            <a:ext cx="5134804" cy="923330"/>
          </a:xfrm>
          <a:prstGeom prst="rect">
            <a:avLst/>
          </a:prstGeom>
          <a:noFill/>
        </p:spPr>
        <p:txBody>
          <a:bodyPr wrap="none" rtlCol="0">
            <a:spAutoFit/>
          </a:bodyPr>
          <a:lstStyle/>
          <a:p>
            <a:r>
              <a:rPr lang="tr-TR" dirty="0"/>
              <a:t>Kategorik değişkenin sınıflarının frekansları ( sayıları )</a:t>
            </a:r>
          </a:p>
          <a:p>
            <a:endParaRPr lang="tr-TR" dirty="0"/>
          </a:p>
          <a:p>
            <a:r>
              <a:rPr lang="tr-TR" dirty="0"/>
              <a:t>PANDAS İLE</a:t>
            </a:r>
          </a:p>
        </p:txBody>
      </p:sp>
    </p:spTree>
    <p:extLst>
      <p:ext uri="{BB962C8B-B14F-4D97-AF65-F5344CB8AC3E}">
        <p14:creationId xmlns:p14="http://schemas.microsoft.com/office/powerpoint/2010/main" val="660439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EBC0770-6110-46CA-87AE-8258ED693BC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68081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0AB0A22-FE32-452F-9F73-9C78A9CF34F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5333781-671A-4AC5-AB83-C70DB497F149}"/>
              </a:ext>
            </a:extLst>
          </p:cNvPr>
          <p:cNvSpPr txBox="1"/>
          <p:nvPr/>
        </p:nvSpPr>
        <p:spPr>
          <a:xfrm>
            <a:off x="6710289" y="4107766"/>
            <a:ext cx="3441520" cy="369332"/>
          </a:xfrm>
          <a:prstGeom prst="rect">
            <a:avLst/>
          </a:prstGeom>
          <a:noFill/>
        </p:spPr>
        <p:txBody>
          <a:bodyPr wrap="none" rtlCol="0">
            <a:spAutoFit/>
          </a:bodyPr>
          <a:lstStyle/>
          <a:p>
            <a:r>
              <a:rPr lang="tr-TR" dirty="0"/>
              <a:t>KOD KISALTMA – ALT SATIRA ALMA</a:t>
            </a:r>
          </a:p>
        </p:txBody>
      </p:sp>
    </p:spTree>
    <p:extLst>
      <p:ext uri="{BB962C8B-B14F-4D97-AF65-F5344CB8AC3E}">
        <p14:creationId xmlns:p14="http://schemas.microsoft.com/office/powerpoint/2010/main" val="1119899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E6AE69A-1A70-471B-A67B-59D06AF8F35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082481E-6AD8-467D-9990-622FA84FF16B}"/>
              </a:ext>
            </a:extLst>
          </p:cNvPr>
          <p:cNvSpPr txBox="1"/>
          <p:nvPr/>
        </p:nvSpPr>
        <p:spPr>
          <a:xfrm>
            <a:off x="7258929" y="4445391"/>
            <a:ext cx="1405256" cy="369332"/>
          </a:xfrm>
          <a:prstGeom prst="rect">
            <a:avLst/>
          </a:prstGeom>
          <a:noFill/>
        </p:spPr>
        <p:txBody>
          <a:bodyPr wrap="none" rtlCol="0">
            <a:spAutoFit/>
          </a:bodyPr>
          <a:lstStyle/>
          <a:p>
            <a:r>
              <a:rPr lang="tr-TR" dirty="0"/>
              <a:t>SEABORN İLE</a:t>
            </a:r>
          </a:p>
        </p:txBody>
      </p:sp>
    </p:spTree>
    <p:extLst>
      <p:ext uri="{BB962C8B-B14F-4D97-AF65-F5344CB8AC3E}">
        <p14:creationId xmlns:p14="http://schemas.microsoft.com/office/powerpoint/2010/main" val="3728774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3C78067-D35D-4630-8863-054564B89CD0}"/>
              </a:ext>
            </a:extLst>
          </p:cNvPr>
          <p:cNvSpPr txBox="1"/>
          <p:nvPr/>
        </p:nvSpPr>
        <p:spPr>
          <a:xfrm>
            <a:off x="801858" y="281354"/>
            <a:ext cx="11085341" cy="646331"/>
          </a:xfrm>
          <a:prstGeom prst="rect">
            <a:avLst/>
          </a:prstGeom>
          <a:noFill/>
        </p:spPr>
        <p:txBody>
          <a:bodyPr wrap="square" rtlCol="0">
            <a:spAutoFit/>
          </a:bodyPr>
          <a:lstStyle/>
          <a:p>
            <a:r>
              <a:rPr lang="tr-TR" dirty="0" err="1"/>
              <a:t>Verisetinde</a:t>
            </a:r>
            <a:r>
              <a:rPr lang="tr-TR" dirty="0"/>
              <a:t> yer alan değişkenlerin birlikte değerlendirilmesi demektir. Diğer bir ifadeyle </a:t>
            </a:r>
            <a:r>
              <a:rPr lang="tr-TR" dirty="0" err="1"/>
              <a:t>kırılımları</a:t>
            </a:r>
            <a:r>
              <a:rPr lang="tr-TR" dirty="0"/>
              <a:t> göz önünde bulundurmak, değişkenlerin etkilerinin birlikte 	değerlendirilmesi demektir.</a:t>
            </a:r>
          </a:p>
        </p:txBody>
      </p:sp>
      <p:sp>
        <p:nvSpPr>
          <p:cNvPr id="4" name="Metin kutusu 3">
            <a:extLst>
              <a:ext uri="{FF2B5EF4-FFF2-40B4-BE49-F238E27FC236}">
                <a16:creationId xmlns:a16="http://schemas.microsoft.com/office/drawing/2014/main" id="{908CB55E-5CAF-4BE7-A897-8F874904940D}"/>
              </a:ext>
            </a:extLst>
          </p:cNvPr>
          <p:cNvSpPr txBox="1"/>
          <p:nvPr/>
        </p:nvSpPr>
        <p:spPr>
          <a:xfrm>
            <a:off x="1012874" y="2039815"/>
            <a:ext cx="10874325" cy="2308324"/>
          </a:xfrm>
          <a:prstGeom prst="rect">
            <a:avLst/>
          </a:prstGeom>
          <a:noFill/>
        </p:spPr>
        <p:txBody>
          <a:bodyPr wrap="square" rtlCol="0">
            <a:spAutoFit/>
          </a:bodyPr>
          <a:lstStyle/>
          <a:p>
            <a:r>
              <a:rPr lang="tr-TR" dirty="0"/>
              <a:t>Bu bölüm, ele alacak olduğumuz veri görselleştirme tekniklerinin her birisi için gerçekleştirilip, veri seti üzerinde bazı veri görselleştirme tekniklerini kullanmaktan çok daha öte, bu görsel tekniklerin üzerinde artık daha analitik anlamda somut yorumlar yapabilmek adına kullanabileceğimiz teknikler olacaktır. </a:t>
            </a:r>
          </a:p>
          <a:p>
            <a:endParaRPr lang="tr-TR" dirty="0"/>
          </a:p>
          <a:p>
            <a:r>
              <a:rPr lang="tr-TR" dirty="0"/>
              <a:t>İlgili kütüphanelerin </a:t>
            </a:r>
            <a:r>
              <a:rPr lang="tr-TR" dirty="0" err="1"/>
              <a:t>tutorial</a:t>
            </a:r>
            <a:r>
              <a:rPr lang="tr-TR" dirty="0"/>
              <a:t> </a:t>
            </a:r>
            <a:r>
              <a:rPr lang="tr-TR" dirty="0" err="1"/>
              <a:t>larında</a:t>
            </a:r>
            <a:r>
              <a:rPr lang="tr-TR" dirty="0"/>
              <a:t> bulunmaz.</a:t>
            </a:r>
          </a:p>
          <a:p>
            <a:endParaRPr lang="tr-TR" dirty="0"/>
          </a:p>
          <a:p>
            <a:r>
              <a:rPr lang="tr-TR" dirty="0"/>
              <a:t>Grafiklerin teknik özelliklerinin yanında bize daha detaylı </a:t>
            </a:r>
            <a:r>
              <a:rPr lang="tr-TR" b="1" dirty="0"/>
              <a:t>veriye değil de bilgiye erişmek </a:t>
            </a:r>
            <a:r>
              <a:rPr lang="tr-TR" dirty="0"/>
              <a:t>için kullanacak olduğumuz yaklaşımlardır.</a:t>
            </a:r>
          </a:p>
        </p:txBody>
      </p:sp>
    </p:spTree>
    <p:extLst>
      <p:ext uri="{BB962C8B-B14F-4D97-AF65-F5344CB8AC3E}">
        <p14:creationId xmlns:p14="http://schemas.microsoft.com/office/powerpoint/2010/main" val="683382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D399884-053F-4F9D-9754-BF874A843E6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F17C079-41F4-4E02-9079-D7C6066A9246}"/>
              </a:ext>
            </a:extLst>
          </p:cNvPr>
          <p:cNvSpPr txBox="1"/>
          <p:nvPr/>
        </p:nvSpPr>
        <p:spPr>
          <a:xfrm>
            <a:off x="589935" y="1582339"/>
            <a:ext cx="2403987" cy="3693319"/>
          </a:xfrm>
          <a:prstGeom prst="rect">
            <a:avLst/>
          </a:prstGeom>
          <a:noFill/>
        </p:spPr>
        <p:txBody>
          <a:bodyPr wrap="square" rtlCol="0">
            <a:spAutoFit/>
          </a:bodyPr>
          <a:lstStyle/>
          <a:p>
            <a:r>
              <a:rPr lang="tr-TR" dirty="0"/>
              <a:t>Veriyi temsil etmek için indirgeme ve görselleştirme işlemi yapmış olacağız.</a:t>
            </a:r>
          </a:p>
          <a:p>
            <a:endParaRPr lang="tr-TR" dirty="0"/>
          </a:p>
          <a:p>
            <a:r>
              <a:rPr lang="tr-TR" dirty="0"/>
              <a:t>Karmaşık yapıdaki bilgi ile veriyi temsil eden indirgenmiş verideki bilgi aynı olmalıdır.</a:t>
            </a:r>
          </a:p>
          <a:p>
            <a:endParaRPr lang="tr-TR" dirty="0"/>
          </a:p>
          <a:p>
            <a:r>
              <a:rPr lang="tr-TR" dirty="0"/>
              <a:t>Bu bize daha kolay yorumlama imkanı verecektir.</a:t>
            </a:r>
          </a:p>
        </p:txBody>
      </p:sp>
      <p:sp>
        <p:nvSpPr>
          <p:cNvPr id="4" name="Metin kutusu 3">
            <a:extLst>
              <a:ext uri="{FF2B5EF4-FFF2-40B4-BE49-F238E27FC236}">
                <a16:creationId xmlns:a16="http://schemas.microsoft.com/office/drawing/2014/main" id="{7067CC5E-7246-406B-9F79-40897E61B569}"/>
              </a:ext>
            </a:extLst>
          </p:cNvPr>
          <p:cNvSpPr txBox="1"/>
          <p:nvPr/>
        </p:nvSpPr>
        <p:spPr>
          <a:xfrm>
            <a:off x="4203291" y="1213007"/>
            <a:ext cx="1354858" cy="369332"/>
          </a:xfrm>
          <a:prstGeom prst="rect">
            <a:avLst/>
          </a:prstGeom>
          <a:noFill/>
        </p:spPr>
        <p:txBody>
          <a:bodyPr wrap="none" rtlCol="0">
            <a:spAutoFit/>
          </a:bodyPr>
          <a:lstStyle/>
          <a:p>
            <a:r>
              <a:rPr lang="tr-TR" b="1" dirty="0"/>
              <a:t>BÜYÜK VERİ</a:t>
            </a:r>
          </a:p>
        </p:txBody>
      </p:sp>
      <p:sp>
        <p:nvSpPr>
          <p:cNvPr id="6" name="Metin kutusu 5">
            <a:extLst>
              <a:ext uri="{FF2B5EF4-FFF2-40B4-BE49-F238E27FC236}">
                <a16:creationId xmlns:a16="http://schemas.microsoft.com/office/drawing/2014/main" id="{31B222AC-E1DD-4D87-AE10-B7D1956F0BD7}"/>
              </a:ext>
            </a:extLst>
          </p:cNvPr>
          <p:cNvSpPr txBox="1"/>
          <p:nvPr/>
        </p:nvSpPr>
        <p:spPr>
          <a:xfrm>
            <a:off x="7441668" y="1213007"/>
            <a:ext cx="1433406" cy="369332"/>
          </a:xfrm>
          <a:prstGeom prst="rect">
            <a:avLst/>
          </a:prstGeom>
          <a:noFill/>
        </p:spPr>
        <p:txBody>
          <a:bodyPr wrap="none" rtlCol="0">
            <a:spAutoFit/>
          </a:bodyPr>
          <a:lstStyle/>
          <a:p>
            <a:r>
              <a:rPr lang="tr-TR" b="1" dirty="0"/>
              <a:t>TEMSİLİ VERİ</a:t>
            </a:r>
          </a:p>
        </p:txBody>
      </p:sp>
    </p:spTree>
    <p:extLst>
      <p:ext uri="{BB962C8B-B14F-4D97-AF65-F5344CB8AC3E}">
        <p14:creationId xmlns:p14="http://schemas.microsoft.com/office/powerpoint/2010/main" val="418356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CA67F7C-4CFE-4E2F-AF21-87AFDA71E3E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B493111-4ECE-441F-8A87-C963F8AF3AC6}"/>
              </a:ext>
            </a:extLst>
          </p:cNvPr>
          <p:cNvSpPr txBox="1"/>
          <p:nvPr/>
        </p:nvSpPr>
        <p:spPr>
          <a:xfrm>
            <a:off x="3390314" y="1688123"/>
            <a:ext cx="8314006" cy="923330"/>
          </a:xfrm>
          <a:prstGeom prst="rect">
            <a:avLst/>
          </a:prstGeom>
          <a:noFill/>
        </p:spPr>
        <p:txBody>
          <a:bodyPr wrap="square" rtlCol="0">
            <a:spAutoFit/>
          </a:bodyPr>
          <a:lstStyle/>
          <a:p>
            <a:r>
              <a:rPr lang="tr-TR" dirty="0" err="1"/>
              <a:t>Verisetinde</a:t>
            </a:r>
            <a:r>
              <a:rPr lang="tr-TR" dirty="0"/>
              <a:t> yer alan değişkenlerin birlikte değerlendirilmesi demektir. Diğer bir ifadeyle 	</a:t>
            </a:r>
            <a:r>
              <a:rPr lang="tr-TR" dirty="0" err="1"/>
              <a:t>kırılımları</a:t>
            </a:r>
            <a:r>
              <a:rPr lang="tr-TR" dirty="0"/>
              <a:t> göz önünde bulundurmak, değişkenlerin etkilerinin birlikte 					değerlendirilmesi demektir.</a:t>
            </a:r>
          </a:p>
        </p:txBody>
      </p:sp>
    </p:spTree>
    <p:extLst>
      <p:ext uri="{BB962C8B-B14F-4D97-AF65-F5344CB8AC3E}">
        <p14:creationId xmlns:p14="http://schemas.microsoft.com/office/powerpoint/2010/main" val="1836586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B4F9FBE-D287-460F-952D-F9E4E5CE7EB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BDB9769-28DA-47FA-B0C0-1EB871A84D43}"/>
              </a:ext>
            </a:extLst>
          </p:cNvPr>
          <p:cNvSpPr txBox="1"/>
          <p:nvPr/>
        </p:nvSpPr>
        <p:spPr>
          <a:xfrm>
            <a:off x="5078438" y="3429000"/>
            <a:ext cx="6569612" cy="646331"/>
          </a:xfrm>
          <a:prstGeom prst="rect">
            <a:avLst/>
          </a:prstGeom>
          <a:noFill/>
        </p:spPr>
        <p:txBody>
          <a:bodyPr wrap="square" rtlCol="0">
            <a:spAutoFit/>
          </a:bodyPr>
          <a:lstStyle/>
          <a:p>
            <a:r>
              <a:rPr lang="tr-TR" dirty="0"/>
              <a:t>"</a:t>
            </a:r>
            <a:r>
              <a:rPr lang="tr-TR" dirty="0" err="1"/>
              <a:t>cut</a:t>
            </a:r>
            <a:r>
              <a:rPr lang="tr-TR" dirty="0"/>
              <a:t>" ve "</a:t>
            </a:r>
            <a:r>
              <a:rPr lang="tr-TR" dirty="0" err="1"/>
              <a:t>price</a:t>
            </a:r>
            <a:r>
              <a:rPr lang="tr-TR" dirty="0"/>
              <a:t>" değişkenlerinin birbirleriyle çaprazlaştırılarak görselleştirilmesi</a:t>
            </a:r>
          </a:p>
        </p:txBody>
      </p:sp>
    </p:spTree>
    <p:extLst>
      <p:ext uri="{BB962C8B-B14F-4D97-AF65-F5344CB8AC3E}">
        <p14:creationId xmlns:p14="http://schemas.microsoft.com/office/powerpoint/2010/main" val="415575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94B8B60-3361-4DE8-901E-CA464D589D5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49E528C-58F8-40A5-91EA-0DB528D1A669}"/>
              </a:ext>
            </a:extLst>
          </p:cNvPr>
          <p:cNvSpPr txBox="1"/>
          <p:nvPr/>
        </p:nvSpPr>
        <p:spPr>
          <a:xfrm>
            <a:off x="7104186" y="2363372"/>
            <a:ext cx="4192172" cy="1200329"/>
          </a:xfrm>
          <a:prstGeom prst="rect">
            <a:avLst/>
          </a:prstGeom>
          <a:noFill/>
        </p:spPr>
        <p:txBody>
          <a:bodyPr wrap="square" rtlCol="0">
            <a:spAutoFit/>
          </a:bodyPr>
          <a:lstStyle/>
          <a:p>
            <a:r>
              <a:rPr lang="tr-TR" dirty="0"/>
              <a:t>"</a:t>
            </a:r>
            <a:r>
              <a:rPr lang="tr-TR" dirty="0" err="1"/>
              <a:t>hue</a:t>
            </a:r>
            <a:r>
              <a:rPr lang="tr-TR" dirty="0"/>
              <a:t>" ile üçüncü bir değişken olarak "</a:t>
            </a:r>
            <a:r>
              <a:rPr lang="tr-TR" dirty="0" err="1"/>
              <a:t>color</a:t>
            </a:r>
            <a:r>
              <a:rPr lang="tr-TR" dirty="0"/>
              <a:t>" eklenerek – başka bir boyut eklenerek - çaprazlaştırma görselleştirilmiştir.</a:t>
            </a:r>
          </a:p>
        </p:txBody>
      </p:sp>
      <p:sp>
        <p:nvSpPr>
          <p:cNvPr id="4" name="Metin kutusu 3">
            <a:extLst>
              <a:ext uri="{FF2B5EF4-FFF2-40B4-BE49-F238E27FC236}">
                <a16:creationId xmlns:a16="http://schemas.microsoft.com/office/drawing/2014/main" id="{F9060B6D-EE70-4F34-9C5E-A45A4E967F5A}"/>
              </a:ext>
            </a:extLst>
          </p:cNvPr>
          <p:cNvSpPr txBox="1"/>
          <p:nvPr/>
        </p:nvSpPr>
        <p:spPr>
          <a:xfrm>
            <a:off x="6963508" y="3563701"/>
            <a:ext cx="4909624" cy="2308324"/>
          </a:xfrm>
          <a:prstGeom prst="rect">
            <a:avLst/>
          </a:prstGeom>
          <a:noFill/>
        </p:spPr>
        <p:txBody>
          <a:bodyPr wrap="square" rtlCol="0">
            <a:spAutoFit/>
          </a:bodyPr>
          <a:lstStyle/>
          <a:p>
            <a:r>
              <a:rPr lang="tr-TR" b="1" dirty="0"/>
              <a:t>DİKKAT : </a:t>
            </a:r>
            <a:r>
              <a:rPr lang="tr-TR" dirty="0"/>
              <a:t> </a:t>
            </a:r>
            <a:r>
              <a:rPr lang="tr-TR" dirty="0" err="1"/>
              <a:t>Price</a:t>
            </a:r>
            <a:r>
              <a:rPr lang="tr-TR" dirty="0"/>
              <a:t> değerleri 0 ile 600 arasında, neden</a:t>
            </a:r>
          </a:p>
          <a:p>
            <a:r>
              <a:rPr lang="tr-TR" dirty="0" err="1"/>
              <a:t>Seaborn</a:t>
            </a:r>
            <a:r>
              <a:rPr lang="tr-TR" dirty="0"/>
              <a:t> </a:t>
            </a:r>
            <a:r>
              <a:rPr lang="tr-TR" dirty="0" err="1"/>
              <a:t>high</a:t>
            </a:r>
            <a:r>
              <a:rPr lang="tr-TR" dirty="0"/>
              <a:t> </a:t>
            </a:r>
            <a:r>
              <a:rPr lang="tr-TR" dirty="0" err="1"/>
              <a:t>level</a:t>
            </a:r>
            <a:r>
              <a:rPr lang="tr-TR" dirty="0"/>
              <a:t> bir kütüphane olmasından dolayı, üçüncü boyut eklendiğinde bunu teknik olarak göstermek sütün grafiği ile pek mümkün olmayacağı için, arka tarafta kendisi bir veriyi temsil etme değeri oluşturup, merkezi eğilimleri temsil edecek bir kategorik değişkenler </a:t>
            </a:r>
            <a:r>
              <a:rPr lang="tr-TR" dirty="0" err="1"/>
              <a:t>kırılımı</a:t>
            </a:r>
            <a:r>
              <a:rPr lang="tr-TR" dirty="0"/>
              <a:t> oluşturup buna göre bir yansıtma yapmıştır.</a:t>
            </a:r>
          </a:p>
        </p:txBody>
      </p:sp>
    </p:spTree>
    <p:extLst>
      <p:ext uri="{BB962C8B-B14F-4D97-AF65-F5344CB8AC3E}">
        <p14:creationId xmlns:p14="http://schemas.microsoft.com/office/powerpoint/2010/main" val="906937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2705AFF-7F21-44A8-994C-F484B412E7F6}"/>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F9060B6D-EE70-4F34-9C5E-A45A4E967F5A}"/>
              </a:ext>
            </a:extLst>
          </p:cNvPr>
          <p:cNvSpPr txBox="1"/>
          <p:nvPr/>
        </p:nvSpPr>
        <p:spPr>
          <a:xfrm>
            <a:off x="4800598" y="1144058"/>
            <a:ext cx="4909624" cy="369332"/>
          </a:xfrm>
          <a:prstGeom prst="rect">
            <a:avLst/>
          </a:prstGeom>
          <a:noFill/>
        </p:spPr>
        <p:txBody>
          <a:bodyPr wrap="square" rtlCol="0">
            <a:spAutoFit/>
          </a:bodyPr>
          <a:lstStyle/>
          <a:p>
            <a:r>
              <a:rPr lang="tr-TR" b="1" dirty="0"/>
              <a:t>DİKKAT : </a:t>
            </a:r>
            <a:r>
              <a:rPr lang="tr-TR" dirty="0"/>
              <a:t> </a:t>
            </a:r>
            <a:r>
              <a:rPr lang="tr-TR" dirty="0" err="1"/>
              <a:t>Price</a:t>
            </a:r>
            <a:r>
              <a:rPr lang="tr-TR" dirty="0"/>
              <a:t> değerleri 0 ile 600 arasında, neden</a:t>
            </a:r>
          </a:p>
        </p:txBody>
      </p:sp>
      <p:sp>
        <p:nvSpPr>
          <p:cNvPr id="7" name="Metin kutusu 6">
            <a:extLst>
              <a:ext uri="{FF2B5EF4-FFF2-40B4-BE49-F238E27FC236}">
                <a16:creationId xmlns:a16="http://schemas.microsoft.com/office/drawing/2014/main" id="{C47D3523-A66D-4798-86CA-8DFA36AE1E1E}"/>
              </a:ext>
            </a:extLst>
          </p:cNvPr>
          <p:cNvSpPr txBox="1"/>
          <p:nvPr/>
        </p:nvSpPr>
        <p:spPr>
          <a:xfrm>
            <a:off x="4688056" y="1654067"/>
            <a:ext cx="7086601" cy="1477328"/>
          </a:xfrm>
          <a:prstGeom prst="rect">
            <a:avLst/>
          </a:prstGeom>
          <a:noFill/>
        </p:spPr>
        <p:txBody>
          <a:bodyPr wrap="square">
            <a:spAutoFit/>
          </a:bodyPr>
          <a:lstStyle/>
          <a:p>
            <a:pPr algn="just"/>
            <a:r>
              <a:rPr lang="tr-TR" dirty="0" err="1"/>
              <a:t>Seaborn</a:t>
            </a:r>
            <a:r>
              <a:rPr lang="tr-TR" dirty="0"/>
              <a:t> </a:t>
            </a:r>
            <a:r>
              <a:rPr lang="tr-TR" dirty="0" err="1"/>
              <a:t>high</a:t>
            </a:r>
            <a:r>
              <a:rPr lang="tr-TR" dirty="0"/>
              <a:t> </a:t>
            </a:r>
            <a:r>
              <a:rPr lang="tr-TR" dirty="0" err="1"/>
              <a:t>level</a:t>
            </a:r>
            <a:r>
              <a:rPr lang="tr-TR" dirty="0"/>
              <a:t> bir kütüphane olmasından dolayı, üçüncü boyut eklendiğinde bunu teknik olarak göstermek sütün grafiği ile pek mümkün olmayacağı için, arka tarafta kendisi bir veriyi temsil etme değeri oluşturup, merkezi eğilimleri temsil edecek bir kategorik değişkenler </a:t>
            </a:r>
            <a:r>
              <a:rPr lang="tr-TR" dirty="0" err="1"/>
              <a:t>kırılımı</a:t>
            </a:r>
            <a:r>
              <a:rPr lang="tr-TR" dirty="0"/>
              <a:t> oluşturup buna göre bir yansıtma yapmıştır.</a:t>
            </a:r>
          </a:p>
        </p:txBody>
      </p:sp>
      <p:sp>
        <p:nvSpPr>
          <p:cNvPr id="8" name="Metin kutusu 7">
            <a:extLst>
              <a:ext uri="{FF2B5EF4-FFF2-40B4-BE49-F238E27FC236}">
                <a16:creationId xmlns:a16="http://schemas.microsoft.com/office/drawing/2014/main" id="{59848AFB-D555-46CD-BF2B-ADB30F99F457}"/>
              </a:ext>
            </a:extLst>
          </p:cNvPr>
          <p:cNvSpPr txBox="1"/>
          <p:nvPr/>
        </p:nvSpPr>
        <p:spPr>
          <a:xfrm>
            <a:off x="5275385" y="3981157"/>
            <a:ext cx="6499272" cy="2031325"/>
          </a:xfrm>
          <a:prstGeom prst="rect">
            <a:avLst/>
          </a:prstGeom>
          <a:noFill/>
        </p:spPr>
        <p:txBody>
          <a:bodyPr wrap="square" rtlCol="0">
            <a:spAutoFit/>
          </a:bodyPr>
          <a:lstStyle/>
          <a:p>
            <a:r>
              <a:rPr lang="tr-TR" dirty="0" err="1"/>
              <a:t>Price</a:t>
            </a:r>
            <a:r>
              <a:rPr lang="tr-TR" dirty="0"/>
              <a:t> eksenindeki değerler, iki kategorik değişken bir arada bulunduğunda, iki </a:t>
            </a:r>
            <a:r>
              <a:rPr lang="tr-TR" dirty="0" err="1"/>
              <a:t>groupby</a:t>
            </a:r>
            <a:r>
              <a:rPr lang="tr-TR" dirty="0"/>
              <a:t> işlemi sonrasında </a:t>
            </a:r>
            <a:r>
              <a:rPr lang="tr-TR" dirty="0" err="1"/>
              <a:t>price</a:t>
            </a:r>
            <a:r>
              <a:rPr lang="tr-TR" dirty="0"/>
              <a:t> değişkeninin ortalamasıdır. Üzerine koyulan çubuklar ise standart sapma değerleridir. Standart hata </a:t>
            </a:r>
            <a:r>
              <a:rPr lang="tr-TR" dirty="0" err="1"/>
              <a:t>olarakta</a:t>
            </a:r>
            <a:r>
              <a:rPr lang="tr-TR" dirty="0"/>
              <a:t> değerlendirebiliriz. Yani ortalama etrafındaki dağılımı gösteren bir ölçüt.</a:t>
            </a:r>
          </a:p>
          <a:p>
            <a:endParaRPr lang="tr-TR" dirty="0"/>
          </a:p>
          <a:p>
            <a:r>
              <a:rPr lang="tr-TR" b="1" dirty="0"/>
              <a:t>BUNUN DOĞRULANMASI GEREKİR.</a:t>
            </a:r>
          </a:p>
        </p:txBody>
      </p:sp>
    </p:spTree>
    <p:extLst>
      <p:ext uri="{BB962C8B-B14F-4D97-AF65-F5344CB8AC3E}">
        <p14:creationId xmlns:p14="http://schemas.microsoft.com/office/powerpoint/2010/main" val="852024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E915469-1078-4425-91BF-E856B225B391}"/>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87797F58-9939-46BC-8240-2B5C48063D78}"/>
              </a:ext>
            </a:extLst>
          </p:cNvPr>
          <p:cNvSpPr txBox="1"/>
          <p:nvPr/>
        </p:nvSpPr>
        <p:spPr>
          <a:xfrm>
            <a:off x="4445391" y="3924886"/>
            <a:ext cx="7024487" cy="369332"/>
          </a:xfrm>
          <a:prstGeom prst="rect">
            <a:avLst/>
          </a:prstGeom>
          <a:noFill/>
        </p:spPr>
        <p:txBody>
          <a:bodyPr wrap="none" rtlCol="0">
            <a:spAutoFit/>
          </a:bodyPr>
          <a:lstStyle/>
          <a:p>
            <a:r>
              <a:rPr lang="tr-TR" dirty="0"/>
              <a:t>Buradaki değerler grafikteki değerler ile karşılaştırılarak doğrulama yapılır</a:t>
            </a:r>
          </a:p>
        </p:txBody>
      </p:sp>
    </p:spTree>
    <p:extLst>
      <p:ext uri="{BB962C8B-B14F-4D97-AF65-F5344CB8AC3E}">
        <p14:creationId xmlns:p14="http://schemas.microsoft.com/office/powerpoint/2010/main" val="2951956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395CD4F-78EF-4F72-A732-8BBDB6D58A7C}"/>
              </a:ext>
            </a:extLst>
          </p:cNvPr>
          <p:cNvSpPr txBox="1"/>
          <p:nvPr/>
        </p:nvSpPr>
        <p:spPr>
          <a:xfrm>
            <a:off x="801858" y="844062"/>
            <a:ext cx="9407768" cy="2031325"/>
          </a:xfrm>
          <a:prstGeom prst="rect">
            <a:avLst/>
          </a:prstGeom>
          <a:noFill/>
        </p:spPr>
        <p:txBody>
          <a:bodyPr wrap="none" rtlCol="0">
            <a:spAutoFit/>
          </a:bodyPr>
          <a:lstStyle/>
          <a:p>
            <a:r>
              <a:rPr lang="tr-TR" dirty="0"/>
              <a:t>Veri bilimci ya da veri analisti elindeki veriyi çok iyi bir şekilde tanıması gerekir. </a:t>
            </a:r>
          </a:p>
          <a:p>
            <a:endParaRPr lang="tr-TR" dirty="0"/>
          </a:p>
          <a:p>
            <a:r>
              <a:rPr lang="tr-TR" dirty="0"/>
              <a:t>Bunun için;</a:t>
            </a:r>
          </a:p>
          <a:p>
            <a:endParaRPr lang="tr-TR" dirty="0"/>
          </a:p>
          <a:p>
            <a:r>
              <a:rPr lang="tr-TR" dirty="0"/>
              <a:t>Hangi grafik tekniğinin hangi değişkenler ile oluşturulabileceği ;</a:t>
            </a:r>
          </a:p>
          <a:p>
            <a:endParaRPr lang="tr-TR" dirty="0"/>
          </a:p>
          <a:p>
            <a:r>
              <a:rPr lang="tr-TR" dirty="0"/>
              <a:t>Bu grafikleri oluştururken çaprazlama işlemlerinin ve bunların yorumlamasının iyi  bilinmesi gerekir</a:t>
            </a:r>
          </a:p>
        </p:txBody>
      </p:sp>
    </p:spTree>
    <p:extLst>
      <p:ext uri="{BB962C8B-B14F-4D97-AF65-F5344CB8AC3E}">
        <p14:creationId xmlns:p14="http://schemas.microsoft.com/office/powerpoint/2010/main" val="4088678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74EC9D6-40F6-4539-8504-86A54900794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51A3B91-B51E-4BF6-9530-0D648543FE6A}"/>
              </a:ext>
            </a:extLst>
          </p:cNvPr>
          <p:cNvSpPr txBox="1"/>
          <p:nvPr/>
        </p:nvSpPr>
        <p:spPr>
          <a:xfrm>
            <a:off x="1730326" y="3812345"/>
            <a:ext cx="9551963" cy="646331"/>
          </a:xfrm>
          <a:prstGeom prst="rect">
            <a:avLst/>
          </a:prstGeom>
          <a:noFill/>
        </p:spPr>
        <p:txBody>
          <a:bodyPr wrap="square" rtlCol="0">
            <a:spAutoFit/>
          </a:bodyPr>
          <a:lstStyle/>
          <a:p>
            <a:r>
              <a:rPr lang="tr-TR" dirty="0"/>
              <a:t>Sayısal değişkenler için kullanılan,  sayısal değişkenlerin dağılımını ifade etmek için kullanılan veri görselleştirme teknikleridir.</a:t>
            </a:r>
          </a:p>
        </p:txBody>
      </p:sp>
    </p:spTree>
    <p:extLst>
      <p:ext uri="{BB962C8B-B14F-4D97-AF65-F5344CB8AC3E}">
        <p14:creationId xmlns:p14="http://schemas.microsoft.com/office/powerpoint/2010/main" val="41667904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54BEE90-79AA-45C9-A57D-EC4458F3B5F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903D32F-442A-46C2-9400-F58BA0B12B4B}"/>
              </a:ext>
            </a:extLst>
          </p:cNvPr>
          <p:cNvSpPr txBox="1"/>
          <p:nvPr/>
        </p:nvSpPr>
        <p:spPr>
          <a:xfrm>
            <a:off x="6428936" y="1716258"/>
            <a:ext cx="4501661" cy="646331"/>
          </a:xfrm>
          <a:prstGeom prst="rect">
            <a:avLst/>
          </a:prstGeom>
          <a:noFill/>
        </p:spPr>
        <p:txBody>
          <a:bodyPr wrap="square" rtlCol="0">
            <a:spAutoFit/>
          </a:bodyPr>
          <a:lstStyle/>
          <a:p>
            <a:r>
              <a:rPr lang="tr-TR" b="1" dirty="0" err="1"/>
              <a:t>kde</a:t>
            </a:r>
            <a:r>
              <a:rPr lang="tr-TR" b="1" dirty="0"/>
              <a:t> </a:t>
            </a:r>
            <a:r>
              <a:rPr lang="tr-TR" b="1" dirty="0">
                <a:sym typeface="Wingdings" panose="05000000000000000000" pitchFamily="2" charset="2"/>
              </a:rPr>
              <a:t> </a:t>
            </a:r>
            <a:r>
              <a:rPr lang="tr-TR" dirty="0">
                <a:sym typeface="Wingdings" panose="05000000000000000000" pitchFamily="2" charset="2"/>
              </a:rPr>
              <a:t>Yoğunluk fonksiyonun grafik üzerine koyulup koyulmaması içindir</a:t>
            </a:r>
            <a:endParaRPr lang="tr-TR" b="1" dirty="0"/>
          </a:p>
        </p:txBody>
      </p:sp>
      <p:sp>
        <p:nvSpPr>
          <p:cNvPr id="5" name="Metin kutusu 4">
            <a:extLst>
              <a:ext uri="{FF2B5EF4-FFF2-40B4-BE49-F238E27FC236}">
                <a16:creationId xmlns:a16="http://schemas.microsoft.com/office/drawing/2014/main" id="{1F00A0E3-5FFD-4665-A23B-572F113BBA4F}"/>
              </a:ext>
            </a:extLst>
          </p:cNvPr>
          <p:cNvSpPr txBox="1"/>
          <p:nvPr/>
        </p:nvSpPr>
        <p:spPr>
          <a:xfrm>
            <a:off x="6096000" y="3207434"/>
            <a:ext cx="5523914" cy="1754326"/>
          </a:xfrm>
          <a:prstGeom prst="rect">
            <a:avLst/>
          </a:prstGeom>
          <a:noFill/>
        </p:spPr>
        <p:txBody>
          <a:bodyPr wrap="square" rtlCol="0">
            <a:spAutoFit/>
          </a:bodyPr>
          <a:lstStyle/>
          <a:p>
            <a:r>
              <a:rPr lang="tr-TR" dirty="0" err="1"/>
              <a:t>Histogram</a:t>
            </a:r>
            <a:r>
              <a:rPr lang="tr-TR" dirty="0"/>
              <a:t>, elimizdeki sayısal değişkenin değerlerini belirli aralıklara böler ve bu aralıklardaki ilgili değerlerin gözlenme frekanslarını yansıtır.</a:t>
            </a:r>
          </a:p>
          <a:p>
            <a:endParaRPr lang="tr-TR" dirty="0"/>
          </a:p>
          <a:p>
            <a:r>
              <a:rPr lang="tr-TR" dirty="0"/>
              <a:t>"</a:t>
            </a:r>
            <a:r>
              <a:rPr lang="tr-TR" b="1" dirty="0" err="1"/>
              <a:t>bins</a:t>
            </a:r>
            <a:r>
              <a:rPr lang="tr-TR" dirty="0"/>
              <a:t>" </a:t>
            </a:r>
            <a:r>
              <a:rPr lang="tr-TR" dirty="0">
                <a:sym typeface="Wingdings" panose="05000000000000000000" pitchFamily="2" charset="2"/>
              </a:rPr>
              <a:t> Kutuların aralıklarının belirlenmesi için kullanılır. Yani x ekseninde gösterilecek çubuk sayısıdır.</a:t>
            </a:r>
            <a:endParaRPr lang="tr-TR" dirty="0"/>
          </a:p>
        </p:txBody>
      </p:sp>
    </p:spTree>
    <p:extLst>
      <p:ext uri="{BB962C8B-B14F-4D97-AF65-F5344CB8AC3E}">
        <p14:creationId xmlns:p14="http://schemas.microsoft.com/office/powerpoint/2010/main" val="4006551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387ED42-55F0-43DE-A4CC-4FD37AF4695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56447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A23B37F-B7CA-4272-8F6C-CE527D20367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15176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6F15399-7D9B-4623-88D6-FCAEA163188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BA8FB90-866A-43D8-B972-04C7CF38EABF}"/>
              </a:ext>
            </a:extLst>
          </p:cNvPr>
          <p:cNvSpPr txBox="1"/>
          <p:nvPr/>
        </p:nvSpPr>
        <p:spPr>
          <a:xfrm>
            <a:off x="984738" y="4768948"/>
            <a:ext cx="10635176" cy="1200329"/>
          </a:xfrm>
          <a:prstGeom prst="rect">
            <a:avLst/>
          </a:prstGeom>
          <a:noFill/>
        </p:spPr>
        <p:txBody>
          <a:bodyPr wrap="square" rtlCol="0">
            <a:spAutoFit/>
          </a:bodyPr>
          <a:lstStyle/>
          <a:p>
            <a:r>
              <a:rPr lang="tr-TR" dirty="0"/>
              <a:t>Veri görselleştirmeyle de olayımız gittikçe veri analizi, veri analitiği gibi kavramlara doğru ilerlemektedir. </a:t>
            </a:r>
          </a:p>
          <a:p>
            <a:endParaRPr lang="tr-TR" dirty="0"/>
          </a:p>
          <a:p>
            <a:r>
              <a:rPr lang="tr-TR" dirty="0"/>
              <a:t>Dolayısıyla artık burada öğrendiğimiz teknikleri belirli bir iş problemine uyarladığımızda buradan çeşitli aksiyon kararlarının çeşitli iş fikirlerinin çıkmasını bekliyor olacağız.</a:t>
            </a:r>
          </a:p>
        </p:txBody>
      </p:sp>
    </p:spTree>
    <p:extLst>
      <p:ext uri="{BB962C8B-B14F-4D97-AF65-F5344CB8AC3E}">
        <p14:creationId xmlns:p14="http://schemas.microsoft.com/office/powerpoint/2010/main" val="2999929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16CF864-8C84-4F7A-92F0-4E9E57B0258A}"/>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A86E9029-F6C2-49CD-AF28-9D0F6072B47C}"/>
              </a:ext>
            </a:extLst>
          </p:cNvPr>
          <p:cNvSpPr txBox="1"/>
          <p:nvPr/>
        </p:nvSpPr>
        <p:spPr>
          <a:xfrm>
            <a:off x="5350042" y="2009273"/>
            <a:ext cx="5586663" cy="3416320"/>
          </a:xfrm>
          <a:prstGeom prst="rect">
            <a:avLst/>
          </a:prstGeom>
          <a:noFill/>
        </p:spPr>
        <p:txBody>
          <a:bodyPr wrap="square" rtlCol="0">
            <a:spAutoFit/>
          </a:bodyPr>
          <a:lstStyle/>
          <a:p>
            <a:r>
              <a:rPr lang="tr-TR" dirty="0"/>
              <a:t>Grafikte gözüken çizgi </a:t>
            </a:r>
            <a:r>
              <a:rPr lang="tr-TR" b="1" dirty="0"/>
              <a:t>olasılık – yoğunluk fonksiyonu</a:t>
            </a:r>
            <a:r>
              <a:rPr lang="tr-TR" dirty="0"/>
              <a:t>nun grafiğidir.</a:t>
            </a:r>
          </a:p>
          <a:p>
            <a:endParaRPr lang="tr-TR" dirty="0"/>
          </a:p>
          <a:p>
            <a:r>
              <a:rPr lang="tr-TR" dirty="0"/>
              <a:t>Y eksenindeki değerlere dikkat ederseniz ölçeğin değiştiğini görürüsünüz.</a:t>
            </a:r>
          </a:p>
          <a:p>
            <a:r>
              <a:rPr lang="tr-TR" dirty="0" err="1"/>
              <a:t>Histogram</a:t>
            </a:r>
            <a:r>
              <a:rPr lang="tr-TR" dirty="0"/>
              <a:t> ile yoğunluğun birlikte gösterilmesi istenildiğinde y ekseninde ölçekler birbirinden farklı olacağından dolayı görselleştirme imkanı olmayacağından çok mantıksız olacağından dolayı, </a:t>
            </a:r>
            <a:r>
              <a:rPr lang="tr-TR" dirty="0" err="1"/>
              <a:t>seaborn</a:t>
            </a:r>
            <a:r>
              <a:rPr lang="tr-TR" dirty="0"/>
              <a:t> arka tarafta otomatik olarak ölçeği 0-1 arasına indirmekte yani olasılık yoğunluk fonksiyonun ölçeğine göre gerçekleştirip grafiği oluşturmaktadır. </a:t>
            </a:r>
          </a:p>
        </p:txBody>
      </p:sp>
    </p:spTree>
    <p:extLst>
      <p:ext uri="{BB962C8B-B14F-4D97-AF65-F5344CB8AC3E}">
        <p14:creationId xmlns:p14="http://schemas.microsoft.com/office/powerpoint/2010/main" val="1406265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93033C9-4632-40FE-9C9F-B200F8A1C57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9E4339E-8BCF-4BBF-8C91-4879C2E07B07}"/>
              </a:ext>
            </a:extLst>
          </p:cNvPr>
          <p:cNvSpPr txBox="1"/>
          <p:nvPr/>
        </p:nvSpPr>
        <p:spPr>
          <a:xfrm>
            <a:off x="6280484" y="3597442"/>
            <a:ext cx="2391232" cy="369332"/>
          </a:xfrm>
          <a:prstGeom prst="rect">
            <a:avLst/>
          </a:prstGeom>
          <a:noFill/>
        </p:spPr>
        <p:txBody>
          <a:bodyPr wrap="none" rtlCol="0">
            <a:spAutoFit/>
          </a:bodyPr>
          <a:lstStyle/>
          <a:p>
            <a:r>
              <a:rPr lang="tr-TR" dirty="0"/>
              <a:t>Sadece yoğunluk grafiği</a:t>
            </a:r>
          </a:p>
        </p:txBody>
      </p:sp>
    </p:spTree>
    <p:extLst>
      <p:ext uri="{BB962C8B-B14F-4D97-AF65-F5344CB8AC3E}">
        <p14:creationId xmlns:p14="http://schemas.microsoft.com/office/powerpoint/2010/main" val="1418827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E20F3C8-5CA8-446E-B107-6B3C2D97C82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74985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AB4135E-1C6C-4351-8830-0C4157890AF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272F751-37FC-45DA-8A33-BE8F5CE5A090}"/>
              </a:ext>
            </a:extLst>
          </p:cNvPr>
          <p:cNvSpPr txBox="1"/>
          <p:nvPr/>
        </p:nvSpPr>
        <p:spPr>
          <a:xfrm>
            <a:off x="6096000" y="4186989"/>
            <a:ext cx="5442284" cy="1754326"/>
          </a:xfrm>
          <a:prstGeom prst="rect">
            <a:avLst/>
          </a:prstGeom>
          <a:noFill/>
        </p:spPr>
        <p:txBody>
          <a:bodyPr wrap="square" rtlCol="0">
            <a:spAutoFit/>
          </a:bodyPr>
          <a:lstStyle/>
          <a:p>
            <a:r>
              <a:rPr lang="tr-TR" dirty="0"/>
              <a:t>Grafikteki mavi alanın oluşmasını sağlayan yani </a:t>
            </a:r>
            <a:r>
              <a:rPr lang="tr-TR" dirty="0" err="1"/>
              <a:t>price</a:t>
            </a:r>
            <a:r>
              <a:rPr lang="tr-TR" dirty="0"/>
              <a:t> değişkeninin dağılımının bu şekilde olmasını sağlayan faktör nedir?</a:t>
            </a:r>
          </a:p>
          <a:p>
            <a:endParaRPr lang="tr-TR" dirty="0"/>
          </a:p>
          <a:p>
            <a:r>
              <a:rPr lang="tr-TR" dirty="0"/>
              <a:t>Burada </a:t>
            </a:r>
            <a:r>
              <a:rPr lang="tr-TR" dirty="0" err="1"/>
              <a:t>price</a:t>
            </a:r>
            <a:r>
              <a:rPr lang="tr-TR" dirty="0"/>
              <a:t> </a:t>
            </a:r>
            <a:r>
              <a:rPr lang="tr-TR" dirty="0" err="1"/>
              <a:t>ın</a:t>
            </a:r>
            <a:r>
              <a:rPr lang="tr-TR" dirty="0"/>
              <a:t> bağımlı değişken olduğunu unutmayalım.</a:t>
            </a:r>
          </a:p>
        </p:txBody>
      </p:sp>
    </p:spTree>
    <p:extLst>
      <p:ext uri="{BB962C8B-B14F-4D97-AF65-F5344CB8AC3E}">
        <p14:creationId xmlns:p14="http://schemas.microsoft.com/office/powerpoint/2010/main" val="796157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31265FD-1D34-4F5C-8296-93C32B5FC293}"/>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E878A476-DD8D-47A3-B960-A3E8040B8AE6}"/>
              </a:ext>
            </a:extLst>
          </p:cNvPr>
          <p:cNvSpPr txBox="1"/>
          <p:nvPr/>
        </p:nvSpPr>
        <p:spPr>
          <a:xfrm>
            <a:off x="5630779" y="1768643"/>
            <a:ext cx="5799221" cy="1754326"/>
          </a:xfrm>
          <a:prstGeom prst="rect">
            <a:avLst/>
          </a:prstGeom>
          <a:noFill/>
        </p:spPr>
        <p:txBody>
          <a:bodyPr wrap="square" rtlCol="0">
            <a:spAutoFit/>
          </a:bodyPr>
          <a:lstStyle/>
          <a:p>
            <a:r>
              <a:rPr lang="tr-TR" dirty="0"/>
              <a:t>Yoğunluk grafiğinin </a:t>
            </a:r>
            <a:r>
              <a:rPr lang="tr-TR" dirty="0" err="1"/>
              <a:t>cut</a:t>
            </a:r>
            <a:r>
              <a:rPr lang="tr-TR" dirty="0"/>
              <a:t> kategorik değişkeninin sınıflarının boyut olarak eklenerek görselleştirilmesi</a:t>
            </a:r>
          </a:p>
          <a:p>
            <a:endParaRPr lang="tr-TR" dirty="0"/>
          </a:p>
          <a:p>
            <a:r>
              <a:rPr lang="tr-TR" dirty="0" err="1"/>
              <a:t>cut</a:t>
            </a:r>
            <a:r>
              <a:rPr lang="tr-TR" dirty="0"/>
              <a:t> ile </a:t>
            </a:r>
            <a:r>
              <a:rPr lang="tr-TR" dirty="0" err="1"/>
              <a:t>kdeplot</a:t>
            </a:r>
            <a:r>
              <a:rPr lang="tr-TR" dirty="0"/>
              <a:t> </a:t>
            </a:r>
            <a:r>
              <a:rPr lang="tr-TR" dirty="0" err="1"/>
              <a:t>ın</a:t>
            </a:r>
            <a:r>
              <a:rPr lang="tr-TR" dirty="0"/>
              <a:t> bağlanması için </a:t>
            </a:r>
            <a:r>
              <a:rPr lang="tr-TR" dirty="0" err="1"/>
              <a:t>map</a:t>
            </a:r>
            <a:r>
              <a:rPr lang="tr-TR" dirty="0"/>
              <a:t> kullanılmaktadır.</a:t>
            </a:r>
          </a:p>
          <a:p>
            <a:endParaRPr lang="tr-TR" dirty="0"/>
          </a:p>
          <a:p>
            <a:r>
              <a:rPr lang="tr-TR" dirty="0" err="1"/>
              <a:t>add_leğend</a:t>
            </a:r>
            <a:r>
              <a:rPr lang="tr-TR" dirty="0"/>
              <a:t>, </a:t>
            </a:r>
            <a:r>
              <a:rPr lang="tr-TR" dirty="0" err="1"/>
              <a:t>cut</a:t>
            </a:r>
            <a:r>
              <a:rPr lang="tr-TR" dirty="0"/>
              <a:t> değişkenin sınıflarını eklemek için </a:t>
            </a:r>
            <a:r>
              <a:rPr lang="tr-TR" dirty="0" err="1"/>
              <a:t>dir</a:t>
            </a:r>
            <a:r>
              <a:rPr lang="tr-TR" dirty="0"/>
              <a:t>.</a:t>
            </a:r>
          </a:p>
        </p:txBody>
      </p:sp>
    </p:spTree>
    <p:extLst>
      <p:ext uri="{BB962C8B-B14F-4D97-AF65-F5344CB8AC3E}">
        <p14:creationId xmlns:p14="http://schemas.microsoft.com/office/powerpoint/2010/main" val="1003916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3803B2D-13A0-463D-96E8-7509E99CB63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14596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CCD0733-9D73-4C90-87B9-D1A2F7350CE7}"/>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49AC0163-0792-452F-8BF4-53309C9C3AB0}"/>
              </a:ext>
            </a:extLst>
          </p:cNvPr>
          <p:cNvSpPr txBox="1"/>
          <p:nvPr/>
        </p:nvSpPr>
        <p:spPr>
          <a:xfrm>
            <a:off x="5522495" y="3080084"/>
            <a:ext cx="6244389" cy="1477328"/>
          </a:xfrm>
          <a:prstGeom prst="rect">
            <a:avLst/>
          </a:prstGeom>
          <a:noFill/>
        </p:spPr>
        <p:txBody>
          <a:bodyPr wrap="square" rtlCol="0">
            <a:spAutoFit/>
          </a:bodyPr>
          <a:lstStyle/>
          <a:p>
            <a:r>
              <a:rPr lang="tr-TR" dirty="0"/>
              <a:t>İdeal sınıfındaki noktaların birbirinden uzak olması, </a:t>
            </a:r>
            <a:r>
              <a:rPr lang="tr-TR" dirty="0" err="1"/>
              <a:t>color</a:t>
            </a:r>
            <a:r>
              <a:rPr lang="tr-TR" dirty="0"/>
              <a:t> aracılığıyla </a:t>
            </a:r>
            <a:r>
              <a:rPr lang="tr-TR" dirty="0" err="1"/>
              <a:t>cut</a:t>
            </a:r>
            <a:r>
              <a:rPr lang="tr-TR" dirty="0"/>
              <a:t> değişkeni sınıfları </a:t>
            </a:r>
            <a:r>
              <a:rPr lang="tr-TR" dirty="0" err="1"/>
              <a:t>kesişiminde</a:t>
            </a:r>
            <a:r>
              <a:rPr lang="tr-TR" dirty="0"/>
              <a:t> birbirinden farklı bir bilgi taşıdığını anlamına gelir.</a:t>
            </a:r>
          </a:p>
          <a:p>
            <a:endParaRPr lang="tr-TR" dirty="0"/>
          </a:p>
          <a:p>
            <a:r>
              <a:rPr lang="tr-TR" dirty="0"/>
              <a:t>Mor ve mavi sınıf için çokta geçerli değil.</a:t>
            </a:r>
          </a:p>
        </p:txBody>
      </p:sp>
    </p:spTree>
    <p:extLst>
      <p:ext uri="{BB962C8B-B14F-4D97-AF65-F5344CB8AC3E}">
        <p14:creationId xmlns:p14="http://schemas.microsoft.com/office/powerpoint/2010/main" val="966622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69946030-A62A-4DFB-B4AE-D70FDDED6AB5}"/>
              </a:ext>
            </a:extLst>
          </p:cNvPr>
          <p:cNvSpPr txBox="1"/>
          <p:nvPr/>
        </p:nvSpPr>
        <p:spPr>
          <a:xfrm>
            <a:off x="2203375" y="1098229"/>
            <a:ext cx="6675930" cy="1477328"/>
          </a:xfrm>
          <a:prstGeom prst="rect">
            <a:avLst/>
          </a:prstGeom>
          <a:noFill/>
        </p:spPr>
        <p:txBody>
          <a:bodyPr wrap="square" rtlCol="0">
            <a:spAutoFit/>
          </a:bodyPr>
          <a:lstStyle/>
          <a:p>
            <a:r>
              <a:rPr lang="tr-TR" b="1" dirty="0"/>
              <a:t>Makine öğrenmesinde amacımız, hedeflediğimiz bağımlı değişkende var olan bilgiyi, var olan değişimi farklı değişkenlerce açıklamaya çalışmaktır. Bu değişimi farklı değişkenlerce çalışmak amacının en büyük hedefi veri setinin içerisindeki hedef değişken hedefiyle değişkenliklerin bulunmaya çalışılmasıdır.</a:t>
            </a:r>
          </a:p>
        </p:txBody>
      </p:sp>
      <p:sp>
        <p:nvSpPr>
          <p:cNvPr id="5" name="Metin kutusu 4">
            <a:extLst>
              <a:ext uri="{FF2B5EF4-FFF2-40B4-BE49-F238E27FC236}">
                <a16:creationId xmlns:a16="http://schemas.microsoft.com/office/drawing/2014/main" id="{2B665F54-8E30-4A0D-A435-A225F6C45AA4}"/>
              </a:ext>
            </a:extLst>
          </p:cNvPr>
          <p:cNvSpPr txBox="1"/>
          <p:nvPr/>
        </p:nvSpPr>
        <p:spPr>
          <a:xfrm>
            <a:off x="2203375" y="2805116"/>
            <a:ext cx="6675930" cy="646331"/>
          </a:xfrm>
          <a:prstGeom prst="rect">
            <a:avLst/>
          </a:prstGeom>
          <a:noFill/>
        </p:spPr>
        <p:txBody>
          <a:bodyPr wrap="square" rtlCol="0">
            <a:spAutoFit/>
          </a:bodyPr>
          <a:lstStyle/>
          <a:p>
            <a:r>
              <a:rPr lang="tr-TR" b="1" dirty="0"/>
              <a:t>Yorumlamalar yapılırken aslında makine öğrenmesinin yaptığı işi bizim tarafımızdan yapılmasıdır.</a:t>
            </a:r>
          </a:p>
        </p:txBody>
      </p:sp>
      <p:sp>
        <p:nvSpPr>
          <p:cNvPr id="7" name="Metin kutusu 6">
            <a:extLst>
              <a:ext uri="{FF2B5EF4-FFF2-40B4-BE49-F238E27FC236}">
                <a16:creationId xmlns:a16="http://schemas.microsoft.com/office/drawing/2014/main" id="{BE9961CF-EF00-4921-80F0-073091911DBB}"/>
              </a:ext>
            </a:extLst>
          </p:cNvPr>
          <p:cNvSpPr txBox="1"/>
          <p:nvPr/>
        </p:nvSpPr>
        <p:spPr>
          <a:xfrm>
            <a:off x="2203375" y="3847853"/>
            <a:ext cx="6675930" cy="2031325"/>
          </a:xfrm>
          <a:prstGeom prst="rect">
            <a:avLst/>
          </a:prstGeom>
          <a:noFill/>
        </p:spPr>
        <p:txBody>
          <a:bodyPr wrap="square" rtlCol="0">
            <a:spAutoFit/>
          </a:bodyPr>
          <a:lstStyle/>
          <a:p>
            <a:r>
              <a:rPr lang="tr-TR" b="1" dirty="0" err="1"/>
              <a:t>Price</a:t>
            </a:r>
            <a:r>
              <a:rPr lang="tr-TR" b="1" dirty="0"/>
              <a:t> değişkeni için diğer değişkenler ayırt edici bilgi taşır ve bunların keşfedilmesi gerekir.</a:t>
            </a:r>
          </a:p>
          <a:p>
            <a:endParaRPr lang="tr-TR" b="1" dirty="0"/>
          </a:p>
          <a:p>
            <a:r>
              <a:rPr lang="tr-TR" b="1" dirty="0"/>
              <a:t>Ayırt edicilik ideal sınıfının altında </a:t>
            </a:r>
            <a:r>
              <a:rPr lang="tr-TR" b="1" dirty="0" err="1"/>
              <a:t>color</a:t>
            </a:r>
            <a:r>
              <a:rPr lang="tr-TR" b="1" dirty="0"/>
              <a:t> kategorik değişkeninin farklı sınıflarının farklı </a:t>
            </a:r>
            <a:r>
              <a:rPr lang="tr-TR" b="1" dirty="0" err="1"/>
              <a:t>price</a:t>
            </a:r>
            <a:r>
              <a:rPr lang="tr-TR" b="1" dirty="0"/>
              <a:t> değerleri oluşturmuş olması, </a:t>
            </a:r>
            <a:r>
              <a:rPr lang="tr-TR" b="1" dirty="0" err="1"/>
              <a:t>color</a:t>
            </a:r>
            <a:r>
              <a:rPr lang="tr-TR" b="1" dirty="0"/>
              <a:t> </a:t>
            </a:r>
            <a:r>
              <a:rPr lang="tr-TR" b="1" dirty="0" err="1"/>
              <a:t>ın</a:t>
            </a:r>
            <a:r>
              <a:rPr lang="tr-TR" b="1" dirty="0"/>
              <a:t> </a:t>
            </a:r>
            <a:r>
              <a:rPr lang="tr-TR" b="1" dirty="0" err="1"/>
              <a:t>cut</a:t>
            </a:r>
            <a:r>
              <a:rPr lang="tr-TR" b="1" dirty="0"/>
              <a:t> ile kesiştirildiğinde ideal sınıf altında </a:t>
            </a:r>
            <a:r>
              <a:rPr lang="tr-TR" b="1" dirty="0" err="1"/>
              <a:t>price</a:t>
            </a:r>
            <a:r>
              <a:rPr lang="tr-TR" b="1" dirty="0"/>
              <a:t> değişkenine göre ayırt edici bir bilgi taşıdığı anlamına gelir.</a:t>
            </a:r>
          </a:p>
        </p:txBody>
      </p:sp>
    </p:spTree>
    <p:extLst>
      <p:ext uri="{BB962C8B-B14F-4D97-AF65-F5344CB8AC3E}">
        <p14:creationId xmlns:p14="http://schemas.microsoft.com/office/powerpoint/2010/main" val="882995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366305E-3A0F-44DA-AA32-4E859E6769C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1038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9B7E3F8-49BE-4592-8DB6-AF0D8371ADA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49F81B3-1D49-48C1-803A-8B76E5B0E111}"/>
              </a:ext>
            </a:extLst>
          </p:cNvPr>
          <p:cNvSpPr txBox="1"/>
          <p:nvPr/>
        </p:nvSpPr>
        <p:spPr>
          <a:xfrm>
            <a:off x="7283303" y="2838893"/>
            <a:ext cx="4380614" cy="1754326"/>
          </a:xfrm>
          <a:prstGeom prst="rect">
            <a:avLst/>
          </a:prstGeom>
          <a:noFill/>
        </p:spPr>
        <p:txBody>
          <a:bodyPr wrap="square" rtlCol="0">
            <a:spAutoFit/>
          </a:bodyPr>
          <a:lstStyle/>
          <a:p>
            <a:r>
              <a:rPr lang="tr-TR" dirty="0"/>
              <a:t>Veri setinin yapısal betimlemeleri incelenerek farklı sorular - katma değeri olan sorular - sorulabilir.</a:t>
            </a:r>
          </a:p>
          <a:p>
            <a:endParaRPr lang="tr-TR" dirty="0"/>
          </a:p>
          <a:p>
            <a:r>
              <a:rPr lang="tr-TR" dirty="0"/>
              <a:t>Örneğin kişi sayısının, cinsiyetin bahşişe etkisi nedir?</a:t>
            </a:r>
          </a:p>
        </p:txBody>
      </p:sp>
    </p:spTree>
    <p:extLst>
      <p:ext uri="{BB962C8B-B14F-4D97-AF65-F5344CB8AC3E}">
        <p14:creationId xmlns:p14="http://schemas.microsoft.com/office/powerpoint/2010/main" val="315382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6C5AB09-AC54-464C-9B13-34A826C1221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637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AF10EE2-EC34-4955-9A8C-2AFADC0DAFB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932100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E8EE2E5-B464-4165-A5B1-0A82E25B90A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861FDAE-C827-4F49-BBAB-6B2753D6998A}"/>
              </a:ext>
            </a:extLst>
          </p:cNvPr>
          <p:cNvSpPr txBox="1"/>
          <p:nvPr/>
        </p:nvSpPr>
        <p:spPr>
          <a:xfrm flipH="1">
            <a:off x="2017393" y="5295900"/>
            <a:ext cx="1830706" cy="369332"/>
          </a:xfrm>
          <a:prstGeom prst="rect">
            <a:avLst/>
          </a:prstGeom>
          <a:noFill/>
        </p:spPr>
        <p:txBody>
          <a:bodyPr wrap="square" rtlCol="0">
            <a:spAutoFit/>
          </a:bodyPr>
          <a:lstStyle/>
          <a:p>
            <a:r>
              <a:rPr lang="tr-TR" dirty="0"/>
              <a:t>Minimum değer</a:t>
            </a:r>
          </a:p>
        </p:txBody>
      </p:sp>
      <p:cxnSp>
        <p:nvCxnSpPr>
          <p:cNvPr id="5" name="Düz Ok Bağlayıcısı 4">
            <a:extLst>
              <a:ext uri="{FF2B5EF4-FFF2-40B4-BE49-F238E27FC236}">
                <a16:creationId xmlns:a16="http://schemas.microsoft.com/office/drawing/2014/main" id="{51E27DD0-D3C4-4370-B1DD-A22567C29EE6}"/>
              </a:ext>
            </a:extLst>
          </p:cNvPr>
          <p:cNvCxnSpPr>
            <a:cxnSpLocks/>
            <a:stCxn id="3" idx="0"/>
          </p:cNvCxnSpPr>
          <p:nvPr/>
        </p:nvCxnSpPr>
        <p:spPr>
          <a:xfrm flipH="1" flipV="1">
            <a:off x="1724026" y="4124326"/>
            <a:ext cx="1208720" cy="1171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Metin kutusu 7">
            <a:extLst>
              <a:ext uri="{FF2B5EF4-FFF2-40B4-BE49-F238E27FC236}">
                <a16:creationId xmlns:a16="http://schemas.microsoft.com/office/drawing/2014/main" id="{45C37FED-A2EC-4A81-B3DE-43809647C8A7}"/>
              </a:ext>
            </a:extLst>
          </p:cNvPr>
          <p:cNvSpPr txBox="1"/>
          <p:nvPr/>
        </p:nvSpPr>
        <p:spPr>
          <a:xfrm flipH="1">
            <a:off x="4075745" y="5295900"/>
            <a:ext cx="1830706" cy="369332"/>
          </a:xfrm>
          <a:prstGeom prst="rect">
            <a:avLst/>
          </a:prstGeom>
          <a:noFill/>
        </p:spPr>
        <p:txBody>
          <a:bodyPr wrap="square" rtlCol="0">
            <a:spAutoFit/>
          </a:bodyPr>
          <a:lstStyle/>
          <a:p>
            <a:r>
              <a:rPr lang="tr-TR" dirty="0"/>
              <a:t>%25. değer</a:t>
            </a:r>
          </a:p>
        </p:txBody>
      </p:sp>
      <p:cxnSp>
        <p:nvCxnSpPr>
          <p:cNvPr id="10" name="Düz Ok Bağlayıcısı 9">
            <a:extLst>
              <a:ext uri="{FF2B5EF4-FFF2-40B4-BE49-F238E27FC236}">
                <a16:creationId xmlns:a16="http://schemas.microsoft.com/office/drawing/2014/main" id="{92A95920-487A-497D-AD77-8630AA1F8463}"/>
              </a:ext>
            </a:extLst>
          </p:cNvPr>
          <p:cNvCxnSpPr/>
          <p:nvPr/>
        </p:nvCxnSpPr>
        <p:spPr>
          <a:xfrm flipH="1" flipV="1">
            <a:off x="2328386" y="3743325"/>
            <a:ext cx="2621753" cy="1552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Metin kutusu 11">
            <a:extLst>
              <a:ext uri="{FF2B5EF4-FFF2-40B4-BE49-F238E27FC236}">
                <a16:creationId xmlns:a16="http://schemas.microsoft.com/office/drawing/2014/main" id="{402346C5-32BF-4D3D-AA0D-4F772B96DAF3}"/>
              </a:ext>
            </a:extLst>
          </p:cNvPr>
          <p:cNvSpPr txBox="1"/>
          <p:nvPr/>
        </p:nvSpPr>
        <p:spPr>
          <a:xfrm flipH="1">
            <a:off x="5056819" y="2477337"/>
            <a:ext cx="2420306" cy="369332"/>
          </a:xfrm>
          <a:prstGeom prst="rect">
            <a:avLst/>
          </a:prstGeom>
          <a:noFill/>
        </p:spPr>
        <p:txBody>
          <a:bodyPr wrap="square" rtlCol="0">
            <a:spAutoFit/>
          </a:bodyPr>
          <a:lstStyle/>
          <a:p>
            <a:r>
              <a:rPr lang="tr-TR" dirty="0"/>
              <a:t>Medyan ( % 50. ) değer</a:t>
            </a:r>
          </a:p>
        </p:txBody>
      </p:sp>
      <p:cxnSp>
        <p:nvCxnSpPr>
          <p:cNvPr id="14" name="Düz Ok Bağlayıcısı 13">
            <a:extLst>
              <a:ext uri="{FF2B5EF4-FFF2-40B4-BE49-F238E27FC236}">
                <a16:creationId xmlns:a16="http://schemas.microsoft.com/office/drawing/2014/main" id="{459B3531-644B-434C-B6F3-A3AEA7258DD1}"/>
              </a:ext>
            </a:extLst>
          </p:cNvPr>
          <p:cNvCxnSpPr/>
          <p:nvPr/>
        </p:nvCxnSpPr>
        <p:spPr>
          <a:xfrm flipH="1">
            <a:off x="2647950" y="2657475"/>
            <a:ext cx="2400300" cy="371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Metin kutusu 15">
            <a:extLst>
              <a:ext uri="{FF2B5EF4-FFF2-40B4-BE49-F238E27FC236}">
                <a16:creationId xmlns:a16="http://schemas.microsoft.com/office/drawing/2014/main" id="{81AC53A4-47B4-4850-B5EE-22FF925979C4}"/>
              </a:ext>
            </a:extLst>
          </p:cNvPr>
          <p:cNvSpPr txBox="1"/>
          <p:nvPr/>
        </p:nvSpPr>
        <p:spPr>
          <a:xfrm flipH="1">
            <a:off x="5048250" y="3244333"/>
            <a:ext cx="1830706" cy="369332"/>
          </a:xfrm>
          <a:prstGeom prst="rect">
            <a:avLst/>
          </a:prstGeom>
          <a:noFill/>
        </p:spPr>
        <p:txBody>
          <a:bodyPr wrap="square" rtlCol="0">
            <a:spAutoFit/>
          </a:bodyPr>
          <a:lstStyle/>
          <a:p>
            <a:r>
              <a:rPr lang="tr-TR" dirty="0"/>
              <a:t>% 75. değer</a:t>
            </a:r>
          </a:p>
        </p:txBody>
      </p:sp>
      <p:cxnSp>
        <p:nvCxnSpPr>
          <p:cNvPr id="18" name="Düz Ok Bağlayıcısı 17">
            <a:extLst>
              <a:ext uri="{FF2B5EF4-FFF2-40B4-BE49-F238E27FC236}">
                <a16:creationId xmlns:a16="http://schemas.microsoft.com/office/drawing/2014/main" id="{B09AB9A3-E2E2-4303-8AD5-894AD68EE6F9}"/>
              </a:ext>
            </a:extLst>
          </p:cNvPr>
          <p:cNvCxnSpPr>
            <a:stCxn id="16" idx="3"/>
          </p:cNvCxnSpPr>
          <p:nvPr/>
        </p:nvCxnSpPr>
        <p:spPr>
          <a:xfrm flipH="1">
            <a:off x="2932746" y="3428999"/>
            <a:ext cx="21155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Metin kutusu 19">
            <a:extLst>
              <a:ext uri="{FF2B5EF4-FFF2-40B4-BE49-F238E27FC236}">
                <a16:creationId xmlns:a16="http://schemas.microsoft.com/office/drawing/2014/main" id="{6F10D9BD-E26C-4925-B867-D5F5CB3642BC}"/>
              </a:ext>
            </a:extLst>
          </p:cNvPr>
          <p:cNvSpPr txBox="1"/>
          <p:nvPr/>
        </p:nvSpPr>
        <p:spPr>
          <a:xfrm flipH="1">
            <a:off x="5553545" y="4024546"/>
            <a:ext cx="1830706" cy="369332"/>
          </a:xfrm>
          <a:prstGeom prst="rect">
            <a:avLst/>
          </a:prstGeom>
          <a:noFill/>
        </p:spPr>
        <p:txBody>
          <a:bodyPr wrap="square" rtlCol="0">
            <a:spAutoFit/>
          </a:bodyPr>
          <a:lstStyle/>
          <a:p>
            <a:r>
              <a:rPr lang="tr-TR" dirty="0"/>
              <a:t>Maksimum değer</a:t>
            </a:r>
          </a:p>
        </p:txBody>
      </p:sp>
      <p:cxnSp>
        <p:nvCxnSpPr>
          <p:cNvPr id="22" name="Düz Ok Bağlayıcısı 21">
            <a:extLst>
              <a:ext uri="{FF2B5EF4-FFF2-40B4-BE49-F238E27FC236}">
                <a16:creationId xmlns:a16="http://schemas.microsoft.com/office/drawing/2014/main" id="{3F88F962-8A77-43CF-B600-DEAAD9383C72}"/>
              </a:ext>
            </a:extLst>
          </p:cNvPr>
          <p:cNvCxnSpPr>
            <a:stCxn id="20" idx="3"/>
          </p:cNvCxnSpPr>
          <p:nvPr/>
        </p:nvCxnSpPr>
        <p:spPr>
          <a:xfrm flipH="1" flipV="1">
            <a:off x="4512942" y="3613665"/>
            <a:ext cx="1040603" cy="595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Metin kutusu 22">
            <a:extLst>
              <a:ext uri="{FF2B5EF4-FFF2-40B4-BE49-F238E27FC236}">
                <a16:creationId xmlns:a16="http://schemas.microsoft.com/office/drawing/2014/main" id="{A29EEB50-C8AC-404C-AB0A-6E555856D8E1}"/>
              </a:ext>
            </a:extLst>
          </p:cNvPr>
          <p:cNvSpPr txBox="1"/>
          <p:nvPr/>
        </p:nvSpPr>
        <p:spPr>
          <a:xfrm>
            <a:off x="5906451" y="4464903"/>
            <a:ext cx="5543550" cy="2031325"/>
          </a:xfrm>
          <a:prstGeom prst="rect">
            <a:avLst/>
          </a:prstGeom>
          <a:noFill/>
        </p:spPr>
        <p:txBody>
          <a:bodyPr wrap="square" rtlCol="0">
            <a:spAutoFit/>
          </a:bodyPr>
          <a:lstStyle/>
          <a:p>
            <a:r>
              <a:rPr lang="tr-TR" dirty="0"/>
              <a:t>Bir değerin aykırı değer olarak tanımlanması için en fazla yardımı dokunacak olan göstergelerden birisidir.</a:t>
            </a:r>
          </a:p>
          <a:p>
            <a:endParaRPr lang="tr-TR" dirty="0"/>
          </a:p>
          <a:p>
            <a:r>
              <a:rPr lang="tr-TR" dirty="0"/>
              <a:t>Yani aykırı gözlemleri de görselleştirerek bize sunar.</a:t>
            </a:r>
          </a:p>
          <a:p>
            <a:endParaRPr lang="tr-TR" dirty="0"/>
          </a:p>
          <a:p>
            <a:r>
              <a:rPr lang="tr-TR" dirty="0"/>
              <a:t>Son dikey çizginin sağında nokta ile gösterilen değerler aykırı değerlerdir.</a:t>
            </a:r>
          </a:p>
        </p:txBody>
      </p:sp>
    </p:spTree>
    <p:extLst>
      <p:ext uri="{BB962C8B-B14F-4D97-AF65-F5344CB8AC3E}">
        <p14:creationId xmlns:p14="http://schemas.microsoft.com/office/powerpoint/2010/main" val="25649017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FEDA5B8-0AD4-44AD-9ADA-878EA2FE8A7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531380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67173818-AE59-4B13-916B-677673D919F3}"/>
              </a:ext>
            </a:extLst>
          </p:cNvPr>
          <p:cNvSpPr txBox="1"/>
          <p:nvPr/>
        </p:nvSpPr>
        <p:spPr>
          <a:xfrm>
            <a:off x="2419350" y="609600"/>
            <a:ext cx="9496425" cy="1477328"/>
          </a:xfrm>
          <a:prstGeom prst="rect">
            <a:avLst/>
          </a:prstGeom>
          <a:noFill/>
        </p:spPr>
        <p:txBody>
          <a:bodyPr wrap="square" rtlCol="0">
            <a:spAutoFit/>
          </a:bodyPr>
          <a:lstStyle/>
          <a:p>
            <a:r>
              <a:rPr lang="tr-TR" dirty="0"/>
              <a:t>İş hedefleri</a:t>
            </a:r>
          </a:p>
          <a:p>
            <a:endParaRPr lang="tr-TR" dirty="0"/>
          </a:p>
          <a:p>
            <a:r>
              <a:rPr lang="tr-TR" dirty="0"/>
              <a:t>(Baştan belirlenmiş bazı soruları yanıtlamak üzere çaprazlamaları yorumlayacağız.)</a:t>
            </a:r>
          </a:p>
          <a:p>
            <a:pPr marL="285750" indent="-285750">
              <a:buFontTx/>
              <a:buChar char="-"/>
            </a:pPr>
            <a:r>
              <a:rPr lang="tr-TR" dirty="0"/>
              <a:t>Hangi günler daha fazla kazanıyoruz.</a:t>
            </a:r>
          </a:p>
          <a:p>
            <a:r>
              <a:rPr lang="tr-TR" dirty="0"/>
              <a:t>(İnsan davranışlarının oluşturduğu </a:t>
            </a:r>
            <a:r>
              <a:rPr lang="tr-TR" dirty="0" err="1"/>
              <a:t>veriseti</a:t>
            </a:r>
            <a:r>
              <a:rPr lang="tr-TR" dirty="0"/>
              <a:t> olduğunu tekrar hatırlayalım.)</a:t>
            </a:r>
          </a:p>
        </p:txBody>
      </p:sp>
    </p:spTree>
    <p:extLst>
      <p:ext uri="{BB962C8B-B14F-4D97-AF65-F5344CB8AC3E}">
        <p14:creationId xmlns:p14="http://schemas.microsoft.com/office/powerpoint/2010/main" val="4078431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87AC8E1-A60A-45D1-B291-6B619122FFE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E97D435-1BFF-4010-A485-7BB31C83CD3B}"/>
              </a:ext>
            </a:extLst>
          </p:cNvPr>
          <p:cNvSpPr txBox="1"/>
          <p:nvPr/>
        </p:nvSpPr>
        <p:spPr>
          <a:xfrm>
            <a:off x="5181600" y="3362325"/>
            <a:ext cx="6486525" cy="1477328"/>
          </a:xfrm>
          <a:prstGeom prst="rect">
            <a:avLst/>
          </a:prstGeom>
          <a:noFill/>
        </p:spPr>
        <p:txBody>
          <a:bodyPr wrap="square" rtlCol="0">
            <a:spAutoFit/>
          </a:bodyPr>
          <a:lstStyle/>
          <a:p>
            <a:r>
              <a:rPr lang="tr-TR" dirty="0"/>
              <a:t>Frekans bilgilerinde Cumartesi günleri daha fazla müşteri aldığımızı biliyoruz. </a:t>
            </a:r>
          </a:p>
          <a:p>
            <a:endParaRPr lang="tr-TR" dirty="0"/>
          </a:p>
          <a:p>
            <a:r>
              <a:rPr lang="tr-TR" dirty="0"/>
              <a:t>Fakat grafiğe baktığımızda Pazar günü daha az müşteri gelmesine rağmen daha fazla para </a:t>
            </a:r>
            <a:r>
              <a:rPr lang="tr-TR" dirty="0" err="1"/>
              <a:t>kananılmaktadır</a:t>
            </a:r>
            <a:r>
              <a:rPr lang="tr-TR" dirty="0"/>
              <a:t>.</a:t>
            </a:r>
          </a:p>
        </p:txBody>
      </p:sp>
    </p:spTree>
    <p:extLst>
      <p:ext uri="{BB962C8B-B14F-4D97-AF65-F5344CB8AC3E}">
        <p14:creationId xmlns:p14="http://schemas.microsoft.com/office/powerpoint/2010/main" val="1257731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8205045-DD12-438B-BEE1-4284D736F5E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59197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63A9299-64E9-475B-A8E0-8B1F719F8B2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377162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EA84B15-6E8A-4463-8576-5E560E2214A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455529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26E6148E-EAFF-4B8A-8701-6F10C48712F0}"/>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3C0D3A14-DD86-4B4F-8268-DAC47258FDCC}"/>
              </a:ext>
            </a:extLst>
          </p:cNvPr>
          <p:cNvSpPr txBox="1"/>
          <p:nvPr/>
        </p:nvSpPr>
        <p:spPr>
          <a:xfrm>
            <a:off x="6486525" y="2676525"/>
            <a:ext cx="4286250" cy="1200329"/>
          </a:xfrm>
          <a:prstGeom prst="rect">
            <a:avLst/>
          </a:prstGeom>
          <a:noFill/>
        </p:spPr>
        <p:txBody>
          <a:bodyPr wrap="square" rtlCol="0">
            <a:spAutoFit/>
          </a:bodyPr>
          <a:lstStyle/>
          <a:p>
            <a:r>
              <a:rPr lang="tr-TR" dirty="0"/>
              <a:t>Box </a:t>
            </a:r>
            <a:r>
              <a:rPr lang="tr-TR" dirty="0" err="1"/>
              <a:t>plot</a:t>
            </a:r>
            <a:r>
              <a:rPr lang="tr-TR" dirty="0"/>
              <a:t> a benzerdir. Biraz daha dağılım anlamında bize bilgi sunar.</a:t>
            </a:r>
          </a:p>
          <a:p>
            <a:r>
              <a:rPr lang="tr-TR" dirty="0"/>
              <a:t>Yoğunluk grafiği ile kutu grafiğinin kesişimi gibi düşünülebilir.</a:t>
            </a:r>
          </a:p>
        </p:txBody>
      </p:sp>
      <p:sp>
        <p:nvSpPr>
          <p:cNvPr id="4" name="Metin kutusu 3">
            <a:extLst>
              <a:ext uri="{FF2B5EF4-FFF2-40B4-BE49-F238E27FC236}">
                <a16:creationId xmlns:a16="http://schemas.microsoft.com/office/drawing/2014/main" id="{C2BD0BD4-C6D7-4889-9513-B3D9D831028A}"/>
              </a:ext>
            </a:extLst>
          </p:cNvPr>
          <p:cNvSpPr txBox="1"/>
          <p:nvPr/>
        </p:nvSpPr>
        <p:spPr>
          <a:xfrm>
            <a:off x="5419725" y="4257675"/>
            <a:ext cx="6143625" cy="1200329"/>
          </a:xfrm>
          <a:prstGeom prst="rect">
            <a:avLst/>
          </a:prstGeom>
          <a:noFill/>
        </p:spPr>
        <p:txBody>
          <a:bodyPr wrap="square" rtlCol="0">
            <a:spAutoFit/>
          </a:bodyPr>
          <a:lstStyle/>
          <a:p>
            <a:r>
              <a:rPr lang="tr-TR" dirty="0"/>
              <a:t>Merkezi eğilim hakkında bilgi verir. Ortadaki çizgi ile meydanı ile ilgili bilgi verir.</a:t>
            </a:r>
          </a:p>
          <a:p>
            <a:endParaRPr lang="tr-TR" dirty="0"/>
          </a:p>
          <a:p>
            <a:r>
              <a:rPr lang="tr-TR" dirty="0"/>
              <a:t>Tercihen kullanılabilir.</a:t>
            </a:r>
          </a:p>
        </p:txBody>
      </p:sp>
    </p:spTree>
    <p:extLst>
      <p:ext uri="{BB962C8B-B14F-4D97-AF65-F5344CB8AC3E}">
        <p14:creationId xmlns:p14="http://schemas.microsoft.com/office/powerpoint/2010/main" val="4109096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527CE95-35B5-4F31-85B1-A7FE78328A1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032DD5D-EBA1-49B3-8C53-15615AE93C17}"/>
              </a:ext>
            </a:extLst>
          </p:cNvPr>
          <p:cNvSpPr txBox="1"/>
          <p:nvPr/>
        </p:nvSpPr>
        <p:spPr>
          <a:xfrm>
            <a:off x="5381626" y="3219450"/>
            <a:ext cx="6153150" cy="2031325"/>
          </a:xfrm>
          <a:prstGeom prst="rect">
            <a:avLst/>
          </a:prstGeom>
          <a:noFill/>
        </p:spPr>
        <p:txBody>
          <a:bodyPr wrap="square" rtlCol="0">
            <a:spAutoFit/>
          </a:bodyPr>
          <a:lstStyle/>
          <a:p>
            <a:r>
              <a:rPr lang="tr-TR" dirty="0" err="1"/>
              <a:t>kırılım</a:t>
            </a:r>
            <a:r>
              <a:rPr lang="tr-TR" dirty="0"/>
              <a:t> – boyut eklemek – çaprazlamak </a:t>
            </a:r>
            <a:r>
              <a:rPr lang="tr-TR" dirty="0">
                <a:sym typeface="Wingdings" panose="05000000000000000000" pitchFamily="2" charset="2"/>
              </a:rPr>
              <a:t> Daha fazla faktörün göz önünde bulundurulması anlamına gelir.</a:t>
            </a:r>
            <a:endParaRPr lang="tr-TR" dirty="0"/>
          </a:p>
          <a:p>
            <a:endParaRPr lang="tr-TR" dirty="0"/>
          </a:p>
          <a:p>
            <a:r>
              <a:rPr lang="tr-TR" dirty="0"/>
              <a:t>Örneğin bir veri seti hakkında;</a:t>
            </a:r>
          </a:p>
          <a:p>
            <a:endParaRPr lang="tr-TR" dirty="0"/>
          </a:p>
          <a:p>
            <a:r>
              <a:rPr lang="tr-TR" dirty="0"/>
              <a:t>"bir de bunun cinsiyet </a:t>
            </a:r>
            <a:r>
              <a:rPr lang="tr-TR" dirty="0" err="1"/>
              <a:t>kırılımına</a:t>
            </a:r>
            <a:r>
              <a:rPr lang="tr-TR" dirty="0"/>
              <a:t> bakalım" şeklinde ifadeler kullanılır iş ortamında</a:t>
            </a:r>
          </a:p>
        </p:txBody>
      </p:sp>
    </p:spTree>
    <p:extLst>
      <p:ext uri="{BB962C8B-B14F-4D97-AF65-F5344CB8AC3E}">
        <p14:creationId xmlns:p14="http://schemas.microsoft.com/office/powerpoint/2010/main" val="147799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6CCFA87-4364-4338-BCC2-1BE27C6D508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B7A4676-8EE0-4C69-98E4-CEC2B98D9510}"/>
              </a:ext>
            </a:extLst>
          </p:cNvPr>
          <p:cNvSpPr txBox="1"/>
          <p:nvPr/>
        </p:nvSpPr>
        <p:spPr>
          <a:xfrm>
            <a:off x="548640" y="844062"/>
            <a:ext cx="10126875" cy="369332"/>
          </a:xfrm>
          <a:prstGeom prst="rect">
            <a:avLst/>
          </a:prstGeom>
          <a:noFill/>
        </p:spPr>
        <p:txBody>
          <a:bodyPr wrap="none" rtlCol="0">
            <a:spAutoFit/>
          </a:bodyPr>
          <a:lstStyle/>
          <a:p>
            <a:r>
              <a:rPr lang="tr-TR" dirty="0" err="1"/>
              <a:t>Matplotib</a:t>
            </a:r>
            <a:r>
              <a:rPr lang="tr-TR" dirty="0"/>
              <a:t> </a:t>
            </a:r>
            <a:r>
              <a:rPr lang="tr-TR" dirty="0">
                <a:sym typeface="Wingdings" panose="05000000000000000000" pitchFamily="2" charset="2"/>
              </a:rPr>
              <a:t> </a:t>
            </a:r>
            <a:r>
              <a:rPr lang="tr-TR" dirty="0"/>
              <a:t>Güçlü ve karmaşık, </a:t>
            </a:r>
            <a:r>
              <a:rPr lang="tr-TR" dirty="0" err="1"/>
              <a:t>low</a:t>
            </a:r>
            <a:r>
              <a:rPr lang="tr-TR" dirty="0"/>
              <a:t> </a:t>
            </a:r>
            <a:r>
              <a:rPr lang="tr-TR" dirty="0" err="1"/>
              <a:t>level</a:t>
            </a:r>
            <a:r>
              <a:rPr lang="tr-TR" dirty="0"/>
              <a:t> erişim sağlar, diğer kütüphaneler bunun üzerinde inşa edilmiştir.</a:t>
            </a:r>
          </a:p>
        </p:txBody>
      </p:sp>
      <p:sp>
        <p:nvSpPr>
          <p:cNvPr id="5" name="Metin kutusu 4">
            <a:extLst>
              <a:ext uri="{FF2B5EF4-FFF2-40B4-BE49-F238E27FC236}">
                <a16:creationId xmlns:a16="http://schemas.microsoft.com/office/drawing/2014/main" id="{FA2D1EFA-A9C7-4F31-B99A-2B48A318C803}"/>
              </a:ext>
            </a:extLst>
          </p:cNvPr>
          <p:cNvSpPr txBox="1"/>
          <p:nvPr/>
        </p:nvSpPr>
        <p:spPr>
          <a:xfrm>
            <a:off x="548640" y="1670765"/>
            <a:ext cx="6196818" cy="2862322"/>
          </a:xfrm>
          <a:prstGeom prst="rect">
            <a:avLst/>
          </a:prstGeom>
          <a:noFill/>
        </p:spPr>
        <p:txBody>
          <a:bodyPr wrap="square">
            <a:spAutoFit/>
          </a:bodyPr>
          <a:lstStyle/>
          <a:p>
            <a:r>
              <a:rPr lang="tr-TR" dirty="0" err="1"/>
              <a:t>Pandas</a:t>
            </a:r>
            <a:r>
              <a:rPr lang="tr-TR" dirty="0"/>
              <a:t>, </a:t>
            </a:r>
            <a:r>
              <a:rPr lang="tr-TR" dirty="0" err="1"/>
              <a:t>Seaborn</a:t>
            </a:r>
            <a:r>
              <a:rPr lang="tr-TR" dirty="0"/>
              <a:t> </a:t>
            </a:r>
            <a:r>
              <a:rPr lang="tr-TR" dirty="0">
                <a:sym typeface="Wingdings" panose="05000000000000000000" pitchFamily="2" charset="2"/>
              </a:rPr>
              <a:t> </a:t>
            </a:r>
            <a:r>
              <a:rPr lang="tr-TR" dirty="0" err="1">
                <a:sym typeface="Wingdings" panose="05000000000000000000" pitchFamily="2" charset="2"/>
              </a:rPr>
              <a:t>high</a:t>
            </a:r>
            <a:r>
              <a:rPr lang="tr-TR" dirty="0">
                <a:sym typeface="Wingdings" panose="05000000000000000000" pitchFamily="2" charset="2"/>
              </a:rPr>
              <a:t> </a:t>
            </a:r>
            <a:r>
              <a:rPr lang="tr-TR" dirty="0" err="1">
                <a:sym typeface="Wingdings" panose="05000000000000000000" pitchFamily="2" charset="2"/>
              </a:rPr>
              <a:t>level</a:t>
            </a:r>
            <a:endParaRPr lang="tr-TR" dirty="0">
              <a:sym typeface="Wingdings" panose="05000000000000000000" pitchFamily="2" charset="2"/>
            </a:endParaRPr>
          </a:p>
          <a:p>
            <a:endParaRPr lang="tr-TR" dirty="0">
              <a:sym typeface="Wingdings" panose="05000000000000000000" pitchFamily="2" charset="2"/>
            </a:endParaRPr>
          </a:p>
          <a:p>
            <a:r>
              <a:rPr lang="tr-TR" dirty="0" err="1">
                <a:sym typeface="Wingdings" panose="05000000000000000000" pitchFamily="2" charset="2"/>
              </a:rPr>
              <a:t>ggplot</a:t>
            </a:r>
            <a:r>
              <a:rPr lang="tr-TR" dirty="0">
                <a:sym typeface="Wingdings" panose="05000000000000000000" pitchFamily="2" charset="2"/>
              </a:rPr>
              <a:t>  R dan uyarlanmıştır</a:t>
            </a:r>
          </a:p>
          <a:p>
            <a:endParaRPr lang="tr-TR" dirty="0">
              <a:sym typeface="Wingdings" panose="05000000000000000000" pitchFamily="2" charset="2"/>
            </a:endParaRPr>
          </a:p>
          <a:p>
            <a:r>
              <a:rPr lang="tr-TR" dirty="0" err="1">
                <a:sym typeface="Wingdings" panose="05000000000000000000" pitchFamily="2" charset="2"/>
              </a:rPr>
              <a:t>Bokey</a:t>
            </a:r>
            <a:r>
              <a:rPr lang="tr-TR" dirty="0">
                <a:sym typeface="Wingdings" panose="05000000000000000000" pitchFamily="2" charset="2"/>
              </a:rPr>
              <a:t>  </a:t>
            </a:r>
            <a:r>
              <a:rPr lang="tr-TR" dirty="0" err="1">
                <a:sym typeface="Wingdings" panose="05000000000000000000" pitchFamily="2" charset="2"/>
              </a:rPr>
              <a:t>Matplotlib</a:t>
            </a:r>
            <a:r>
              <a:rPr lang="tr-TR" dirty="0">
                <a:sym typeface="Wingdings" panose="05000000000000000000" pitchFamily="2" charset="2"/>
              </a:rPr>
              <a:t> üzerine kurulu</a:t>
            </a:r>
          </a:p>
          <a:p>
            <a:r>
              <a:rPr lang="tr-TR" dirty="0">
                <a:sym typeface="Wingdings" panose="05000000000000000000" pitchFamily="2" charset="2"/>
              </a:rPr>
              <a:t>değildir. İnteraktiftir. Web browserlarda</a:t>
            </a:r>
          </a:p>
          <a:p>
            <a:r>
              <a:rPr lang="tr-TR" dirty="0">
                <a:sym typeface="Wingdings" panose="05000000000000000000" pitchFamily="2" charset="2"/>
              </a:rPr>
              <a:t>kullanılabilir.</a:t>
            </a:r>
          </a:p>
          <a:p>
            <a:endParaRPr lang="tr-TR" dirty="0">
              <a:sym typeface="Wingdings" panose="05000000000000000000" pitchFamily="2" charset="2"/>
            </a:endParaRPr>
          </a:p>
          <a:p>
            <a:r>
              <a:rPr lang="tr-TR" dirty="0">
                <a:sym typeface="Wingdings" panose="05000000000000000000" pitchFamily="2" charset="2"/>
              </a:rPr>
              <a:t>Plot.ly  İnteraktiftir. Pir çok dilde</a:t>
            </a:r>
          </a:p>
          <a:p>
            <a:r>
              <a:rPr lang="tr-TR" dirty="0">
                <a:sym typeface="Wingdings" panose="05000000000000000000" pitchFamily="2" charset="2"/>
              </a:rPr>
              <a:t>kullanılır.</a:t>
            </a:r>
            <a:endParaRPr lang="tr-TR" dirty="0"/>
          </a:p>
        </p:txBody>
      </p:sp>
    </p:spTree>
    <p:extLst>
      <p:ext uri="{BB962C8B-B14F-4D97-AF65-F5344CB8AC3E}">
        <p14:creationId xmlns:p14="http://schemas.microsoft.com/office/powerpoint/2010/main" val="1102599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6868801-E42C-46D8-AF74-0ACB721AD90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531927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B1B9FE8-8F75-4B94-BED2-7D841E6971A2}"/>
              </a:ext>
            </a:extLst>
          </p:cNvPr>
          <p:cNvSpPr txBox="1"/>
          <p:nvPr/>
        </p:nvSpPr>
        <p:spPr>
          <a:xfrm>
            <a:off x="1314451" y="285750"/>
            <a:ext cx="10444412" cy="4801314"/>
          </a:xfrm>
          <a:prstGeom prst="rect">
            <a:avLst/>
          </a:prstGeom>
          <a:noFill/>
        </p:spPr>
        <p:txBody>
          <a:bodyPr wrap="square" rtlCol="0">
            <a:spAutoFit/>
          </a:bodyPr>
          <a:lstStyle/>
          <a:p>
            <a:r>
              <a:rPr lang="tr-TR" dirty="0"/>
              <a:t>Korelasyon : Değişkenler arasındaki ilişkiyi ifade eden istatistiksel bir terimdir. </a:t>
            </a:r>
          </a:p>
          <a:p>
            <a:r>
              <a:rPr lang="tr-TR" dirty="0"/>
              <a:t>Yani elimizde iki değişken olduğunda bu değişkenlerin ilişkisi söz konusu olduğunda bu ilişki incelendiğinde buna korelasyon adı verilir.</a:t>
            </a:r>
          </a:p>
          <a:p>
            <a:endParaRPr lang="tr-TR" dirty="0"/>
          </a:p>
          <a:p>
            <a:r>
              <a:rPr lang="tr-TR" dirty="0"/>
              <a:t>En çok kullanılan </a:t>
            </a:r>
            <a:r>
              <a:rPr lang="tr-TR" b="1" dirty="0" err="1"/>
              <a:t>scatterplot</a:t>
            </a:r>
            <a:r>
              <a:rPr lang="tr-TR" b="1" dirty="0"/>
              <a:t> </a:t>
            </a:r>
            <a:r>
              <a:rPr lang="tr-TR" dirty="0"/>
              <a:t>grafiğidir.</a:t>
            </a:r>
          </a:p>
          <a:p>
            <a:endParaRPr lang="tr-TR" dirty="0"/>
          </a:p>
          <a:p>
            <a:r>
              <a:rPr lang="tr-TR" b="1" dirty="0" err="1"/>
              <a:t>Scatterplat</a:t>
            </a:r>
            <a:r>
              <a:rPr lang="tr-TR" b="1" dirty="0"/>
              <a:t> </a:t>
            </a:r>
            <a:r>
              <a:rPr lang="tr-TR" b="1" dirty="0">
                <a:sym typeface="Wingdings" panose="05000000000000000000" pitchFamily="2" charset="2"/>
              </a:rPr>
              <a:t> Sayısal değişkenler </a:t>
            </a:r>
            <a:r>
              <a:rPr lang="tr-TR" dirty="0">
                <a:sym typeface="Wingdings" panose="05000000000000000000" pitchFamily="2" charset="2"/>
              </a:rPr>
              <a:t>arasındaki ilişkiyi gösterir.</a:t>
            </a:r>
          </a:p>
          <a:p>
            <a:endParaRPr lang="tr-TR" b="1" dirty="0">
              <a:sym typeface="Wingdings" panose="05000000000000000000" pitchFamily="2" charset="2"/>
            </a:endParaRPr>
          </a:p>
          <a:p>
            <a:r>
              <a:rPr lang="tr-TR" b="1" dirty="0">
                <a:sym typeface="Wingdings" panose="05000000000000000000" pitchFamily="2" charset="2"/>
              </a:rPr>
              <a:t>Önceki grafiklerden farklı olarak iki sayısal değişkenin birlikte oluşturduğu yapıları değerlendireceğiz.</a:t>
            </a:r>
          </a:p>
          <a:p>
            <a:r>
              <a:rPr lang="tr-TR" b="1" dirty="0">
                <a:sym typeface="Wingdings" panose="05000000000000000000" pitchFamily="2" charset="2"/>
              </a:rPr>
              <a:t>Önceki grafiklerde tek değişken gösterilmekteydi.</a:t>
            </a:r>
          </a:p>
          <a:p>
            <a:endParaRPr lang="tr-TR" b="1" dirty="0">
              <a:sym typeface="Wingdings" panose="05000000000000000000" pitchFamily="2" charset="2"/>
            </a:endParaRPr>
          </a:p>
          <a:p>
            <a:r>
              <a:rPr lang="tr-TR" b="1" dirty="0">
                <a:sym typeface="Wingdings" panose="05000000000000000000" pitchFamily="2" charset="2"/>
              </a:rPr>
              <a:t>Tek değişkenli veri görselleştirmeden iki değişkenli veri görselleştirmeyi inceleyeceğiz.</a:t>
            </a:r>
          </a:p>
          <a:p>
            <a:endParaRPr lang="tr-TR" b="1" dirty="0">
              <a:sym typeface="Wingdings" panose="05000000000000000000" pitchFamily="2" charset="2"/>
            </a:endParaRPr>
          </a:p>
          <a:p>
            <a:r>
              <a:rPr lang="tr-TR" b="1" dirty="0">
                <a:sym typeface="Wingdings" panose="05000000000000000000" pitchFamily="2" charset="2"/>
              </a:rPr>
              <a:t>Aynı anda iki sayısal değişkenin ortaya çıkardığı yapıyı inceleyeceğiz. Ve yine bunun üzerine 3. 4. değişkenleri de boyut olarak ekleyeceğiz ve arka tarafta oluşan bilginin detaylarına ulaşmaya çalışacağız.</a:t>
            </a:r>
          </a:p>
          <a:p>
            <a:endParaRPr lang="tr-TR" b="1" dirty="0">
              <a:sym typeface="Wingdings" panose="05000000000000000000" pitchFamily="2" charset="2"/>
            </a:endParaRPr>
          </a:p>
          <a:p>
            <a:r>
              <a:rPr lang="tr-TR" b="1" dirty="0">
                <a:sym typeface="Wingdings" panose="05000000000000000000" pitchFamily="2" charset="2"/>
              </a:rPr>
              <a:t>Burada ele alınan değişkenler aynı anda bir arada değerlendiriliyorlar.</a:t>
            </a:r>
            <a:endParaRPr lang="tr-TR" b="1" dirty="0"/>
          </a:p>
        </p:txBody>
      </p:sp>
    </p:spTree>
    <p:extLst>
      <p:ext uri="{BB962C8B-B14F-4D97-AF65-F5344CB8AC3E}">
        <p14:creationId xmlns:p14="http://schemas.microsoft.com/office/powerpoint/2010/main" val="20966177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C11A64C-264B-4F3B-8A0F-AB53D4C67AF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445871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B77E9DD-BADE-4CAA-9E7A-710724551DE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85155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42A943F-814B-4418-814E-0247FF91B0DB}"/>
              </a:ext>
            </a:extLst>
          </p:cNvPr>
          <p:cNvPicPr>
            <a:picLocks noChangeAspect="1"/>
          </p:cNvPicPr>
          <p:nvPr/>
        </p:nvPicPr>
        <p:blipFill>
          <a:blip r:embed="rId2"/>
          <a:stretch>
            <a:fillRect/>
          </a:stretch>
        </p:blipFill>
        <p:spPr>
          <a:xfrm>
            <a:off x="0" y="-190833"/>
            <a:ext cx="12192000" cy="6854653"/>
          </a:xfrm>
          <a:prstGeom prst="rect">
            <a:avLst/>
          </a:prstGeom>
        </p:spPr>
      </p:pic>
      <p:sp>
        <p:nvSpPr>
          <p:cNvPr id="3" name="Metin kutusu 2">
            <a:extLst>
              <a:ext uri="{FF2B5EF4-FFF2-40B4-BE49-F238E27FC236}">
                <a16:creationId xmlns:a16="http://schemas.microsoft.com/office/drawing/2014/main" id="{E536B662-2188-4C7B-A2B2-68DDF6AD07B7}"/>
              </a:ext>
            </a:extLst>
          </p:cNvPr>
          <p:cNvSpPr txBox="1"/>
          <p:nvPr/>
        </p:nvSpPr>
        <p:spPr>
          <a:xfrm>
            <a:off x="5309937" y="3236493"/>
            <a:ext cx="6031831" cy="2031325"/>
          </a:xfrm>
          <a:prstGeom prst="rect">
            <a:avLst/>
          </a:prstGeom>
          <a:noFill/>
        </p:spPr>
        <p:txBody>
          <a:bodyPr wrap="square" rtlCol="0">
            <a:spAutoFit/>
          </a:bodyPr>
          <a:lstStyle/>
          <a:p>
            <a:r>
              <a:rPr lang="tr-TR" dirty="0" err="1"/>
              <a:t>Scatterplot</a:t>
            </a:r>
            <a:r>
              <a:rPr lang="tr-TR" dirty="0"/>
              <a:t> istatistiksel bir teknik olan korelasyon analizinin görsel halidir.</a:t>
            </a:r>
          </a:p>
          <a:p>
            <a:r>
              <a:rPr lang="tr-TR" dirty="0"/>
              <a:t>Bu ilişkinin birde istatistiksel karşılığı vardır. İlişkinin yönü ifade edilir. İlişkinin anlamlı olup olmadığı ifade edilir.</a:t>
            </a:r>
          </a:p>
          <a:p>
            <a:endParaRPr lang="tr-TR" dirty="0"/>
          </a:p>
          <a:p>
            <a:r>
              <a:rPr lang="tr-TR" dirty="0"/>
              <a:t>Bütün bunlar veriye dayalı iş karalarının bilimsel anlamda alınmasını sağlar.</a:t>
            </a:r>
          </a:p>
        </p:txBody>
      </p:sp>
      <p:sp>
        <p:nvSpPr>
          <p:cNvPr id="5" name="Metin kutusu 4">
            <a:extLst>
              <a:ext uri="{FF2B5EF4-FFF2-40B4-BE49-F238E27FC236}">
                <a16:creationId xmlns:a16="http://schemas.microsoft.com/office/drawing/2014/main" id="{4174A13C-29A3-4EC7-B763-EC805BED5034}"/>
              </a:ext>
            </a:extLst>
          </p:cNvPr>
          <p:cNvSpPr txBox="1"/>
          <p:nvPr/>
        </p:nvSpPr>
        <p:spPr>
          <a:xfrm>
            <a:off x="5542548" y="1114199"/>
            <a:ext cx="6208294" cy="1477328"/>
          </a:xfrm>
          <a:prstGeom prst="rect">
            <a:avLst/>
          </a:prstGeom>
          <a:noFill/>
        </p:spPr>
        <p:txBody>
          <a:bodyPr wrap="square">
            <a:spAutoFit/>
          </a:bodyPr>
          <a:lstStyle/>
          <a:p>
            <a:r>
              <a:rPr lang="tr-TR" dirty="0"/>
              <a:t>Örneğin bir şirkette çalışanlara kendileri için daha fazla zaman verildiğinde performanslarının arttığı gözlemlenebilir.</a:t>
            </a:r>
          </a:p>
          <a:p>
            <a:r>
              <a:rPr lang="tr-TR" dirty="0"/>
              <a:t>Ama bu gözlemi departmanlara göre yapıldığında bu durumun hepsinde aynı olmadığı gözlemlenebilir.</a:t>
            </a:r>
          </a:p>
          <a:p>
            <a:r>
              <a:rPr lang="tr-TR" dirty="0"/>
              <a:t>Ve alınan karar farklı departmanlara uygulanabilir.</a:t>
            </a:r>
          </a:p>
        </p:txBody>
      </p:sp>
    </p:spTree>
    <p:extLst>
      <p:ext uri="{BB962C8B-B14F-4D97-AF65-F5344CB8AC3E}">
        <p14:creationId xmlns:p14="http://schemas.microsoft.com/office/powerpoint/2010/main" val="23686720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1FE8521-FB6B-49E8-93D5-0B345AE88BCB}"/>
              </a:ext>
            </a:extLst>
          </p:cNvPr>
          <p:cNvPicPr>
            <a:picLocks noChangeAspect="1"/>
          </p:cNvPicPr>
          <p:nvPr/>
        </p:nvPicPr>
        <p:blipFill>
          <a:blip r:embed="rId3"/>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39B0500-8C38-4671-A577-6591EAA3A0D6}"/>
              </a:ext>
            </a:extLst>
          </p:cNvPr>
          <p:cNvSpPr txBox="1"/>
          <p:nvPr/>
        </p:nvSpPr>
        <p:spPr>
          <a:xfrm>
            <a:off x="5276851" y="3990975"/>
            <a:ext cx="6419850" cy="646331"/>
          </a:xfrm>
          <a:prstGeom prst="rect">
            <a:avLst/>
          </a:prstGeom>
          <a:noFill/>
        </p:spPr>
        <p:txBody>
          <a:bodyPr wrap="square" rtlCol="0">
            <a:spAutoFit/>
          </a:bodyPr>
          <a:lstStyle/>
          <a:p>
            <a:r>
              <a:rPr lang="tr-TR" dirty="0" err="1"/>
              <a:t>style</a:t>
            </a:r>
            <a:r>
              <a:rPr lang="tr-TR" dirty="0"/>
              <a:t> = "time" </a:t>
            </a:r>
            <a:r>
              <a:rPr lang="tr-TR" dirty="0">
                <a:sym typeface="Wingdings" panose="05000000000000000000" pitchFamily="2" charset="2"/>
              </a:rPr>
              <a:t> time kategorik değişkeninin özelliklerine göre bölünme uygular. Yani farklı simgeler kullanılır.</a:t>
            </a:r>
            <a:endParaRPr lang="tr-TR" dirty="0"/>
          </a:p>
        </p:txBody>
      </p:sp>
    </p:spTree>
    <p:extLst>
      <p:ext uri="{BB962C8B-B14F-4D97-AF65-F5344CB8AC3E}">
        <p14:creationId xmlns:p14="http://schemas.microsoft.com/office/powerpoint/2010/main" val="6590071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6A65A2C-793E-4381-9AA0-299366250C9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74BC4E3-2132-4302-A3C4-ED655646F8AC}"/>
              </a:ext>
            </a:extLst>
          </p:cNvPr>
          <p:cNvSpPr txBox="1"/>
          <p:nvPr/>
        </p:nvSpPr>
        <p:spPr>
          <a:xfrm>
            <a:off x="7839075" y="4086225"/>
            <a:ext cx="1360822" cy="369332"/>
          </a:xfrm>
          <a:prstGeom prst="rect">
            <a:avLst/>
          </a:prstGeom>
          <a:noFill/>
        </p:spPr>
        <p:txBody>
          <a:bodyPr wrap="none" rtlCol="0">
            <a:spAutoFit/>
          </a:bodyPr>
          <a:lstStyle/>
          <a:p>
            <a:r>
              <a:rPr lang="tr-TR" dirty="0" err="1"/>
              <a:t>style</a:t>
            </a:r>
            <a:r>
              <a:rPr lang="tr-TR" dirty="0"/>
              <a:t> = "</a:t>
            </a:r>
            <a:r>
              <a:rPr lang="tr-TR" dirty="0" err="1"/>
              <a:t>day</a:t>
            </a:r>
            <a:r>
              <a:rPr lang="tr-TR" dirty="0"/>
              <a:t>"</a:t>
            </a:r>
          </a:p>
        </p:txBody>
      </p:sp>
    </p:spTree>
    <p:extLst>
      <p:ext uri="{BB962C8B-B14F-4D97-AF65-F5344CB8AC3E}">
        <p14:creationId xmlns:p14="http://schemas.microsoft.com/office/powerpoint/2010/main" val="565986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F840105-7E24-466A-A42E-64D9E5715B1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155649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FE1B488-014D-49B0-8ECE-2E149AFD738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56040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8605B0C-BCE0-4D37-844B-6175377AC19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EAF5B61-7FC6-4EFD-B962-F97D715B982D}"/>
              </a:ext>
            </a:extLst>
          </p:cNvPr>
          <p:cNvSpPr txBox="1"/>
          <p:nvPr/>
        </p:nvSpPr>
        <p:spPr>
          <a:xfrm>
            <a:off x="5895975" y="3429000"/>
            <a:ext cx="5095875" cy="1477328"/>
          </a:xfrm>
          <a:prstGeom prst="rect">
            <a:avLst/>
          </a:prstGeom>
          <a:noFill/>
        </p:spPr>
        <p:txBody>
          <a:bodyPr wrap="square" rtlCol="0">
            <a:spAutoFit/>
          </a:bodyPr>
          <a:lstStyle/>
          <a:p>
            <a:r>
              <a:rPr lang="tr-TR" dirty="0"/>
              <a:t>Bu grafikte </a:t>
            </a:r>
            <a:r>
              <a:rPr lang="tr-TR" dirty="0" err="1"/>
              <a:t>total_bill</a:t>
            </a:r>
            <a:r>
              <a:rPr lang="tr-TR" dirty="0"/>
              <a:t> arttıkça tip de artmaktadır.</a:t>
            </a:r>
          </a:p>
          <a:p>
            <a:endParaRPr lang="tr-TR" dirty="0"/>
          </a:p>
          <a:p>
            <a:r>
              <a:rPr lang="tr-TR" dirty="0"/>
              <a:t>Burada oluşan grafikteki doğru başka bir boyut eklendiğinde başka bir </a:t>
            </a:r>
            <a:r>
              <a:rPr lang="tr-TR" dirty="0" err="1"/>
              <a:t>kategory</a:t>
            </a:r>
            <a:r>
              <a:rPr lang="tr-TR" dirty="0"/>
              <a:t> göz önüne alındığında aşağıdaki grafikteki gibi değişebilir.</a:t>
            </a:r>
          </a:p>
        </p:txBody>
      </p:sp>
    </p:spTree>
    <p:extLst>
      <p:ext uri="{BB962C8B-B14F-4D97-AF65-F5344CB8AC3E}">
        <p14:creationId xmlns:p14="http://schemas.microsoft.com/office/powerpoint/2010/main" val="1449970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40973AE-3CE8-46BF-A06E-D4EB3F80DA7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1DB68E1-96F1-4DB1-A568-A45621B61BC9}"/>
              </a:ext>
            </a:extLst>
          </p:cNvPr>
          <p:cNvSpPr txBox="1"/>
          <p:nvPr/>
        </p:nvSpPr>
        <p:spPr>
          <a:xfrm>
            <a:off x="604685" y="2050026"/>
            <a:ext cx="3257943" cy="3970318"/>
          </a:xfrm>
          <a:prstGeom prst="rect">
            <a:avLst/>
          </a:prstGeom>
          <a:noFill/>
        </p:spPr>
        <p:txBody>
          <a:bodyPr wrap="none" rtlCol="0">
            <a:spAutoFit/>
          </a:bodyPr>
          <a:lstStyle/>
          <a:p>
            <a:r>
              <a:rPr lang="tr-TR" b="1" dirty="0"/>
              <a:t>Veri setinin hikayesi nedir?</a:t>
            </a:r>
          </a:p>
          <a:p>
            <a:endParaRPr lang="tr-TR" dirty="0"/>
          </a:p>
          <a:p>
            <a:r>
              <a:rPr lang="tr-TR" dirty="0"/>
              <a:t>Verinin toplanma şekli</a:t>
            </a:r>
          </a:p>
          <a:p>
            <a:r>
              <a:rPr lang="tr-TR" dirty="0"/>
              <a:t>Veya</a:t>
            </a:r>
          </a:p>
          <a:p>
            <a:r>
              <a:rPr lang="tr-TR" dirty="0" err="1"/>
              <a:t>Veritabanlarındaki</a:t>
            </a:r>
            <a:r>
              <a:rPr lang="tr-TR" dirty="0"/>
              <a:t> kayda</a:t>
            </a:r>
          </a:p>
          <a:p>
            <a:r>
              <a:rPr lang="tr-TR" dirty="0"/>
              <a:t>geçiriliş şekli, nasıl oluşturulduğu</a:t>
            </a:r>
          </a:p>
          <a:p>
            <a:endParaRPr lang="tr-TR" dirty="0"/>
          </a:p>
          <a:p>
            <a:r>
              <a:rPr lang="tr-TR" dirty="0"/>
              <a:t>Örneğin bir alışveriş sitesinin</a:t>
            </a:r>
          </a:p>
          <a:p>
            <a:r>
              <a:rPr lang="tr-TR" dirty="0"/>
              <a:t>verileri veritabanında</a:t>
            </a:r>
          </a:p>
          <a:p>
            <a:r>
              <a:rPr lang="tr-TR" dirty="0"/>
              <a:t>tablolarda yer alır ve bunu</a:t>
            </a:r>
          </a:p>
          <a:p>
            <a:r>
              <a:rPr lang="tr-TR" dirty="0"/>
              <a:t>bir araya getirmek gerekir.</a:t>
            </a:r>
          </a:p>
          <a:p>
            <a:endParaRPr lang="tr-TR" dirty="0"/>
          </a:p>
          <a:p>
            <a:r>
              <a:rPr lang="tr-TR" dirty="0"/>
              <a:t>Bunun içinde </a:t>
            </a:r>
            <a:r>
              <a:rPr lang="tr-TR" dirty="0" err="1"/>
              <a:t>veritabanın</a:t>
            </a:r>
            <a:endParaRPr lang="tr-TR" dirty="0"/>
          </a:p>
          <a:p>
            <a:r>
              <a:rPr lang="tr-TR" dirty="0"/>
              <a:t>yapısını bilmek gerekir.</a:t>
            </a:r>
          </a:p>
        </p:txBody>
      </p:sp>
      <p:sp>
        <p:nvSpPr>
          <p:cNvPr id="4" name="Metin kutusu 3">
            <a:extLst>
              <a:ext uri="{FF2B5EF4-FFF2-40B4-BE49-F238E27FC236}">
                <a16:creationId xmlns:a16="http://schemas.microsoft.com/office/drawing/2014/main" id="{3A6C06AF-015F-4271-AE4D-49C2E0A7E2DB}"/>
              </a:ext>
            </a:extLst>
          </p:cNvPr>
          <p:cNvSpPr txBox="1"/>
          <p:nvPr/>
        </p:nvSpPr>
        <p:spPr>
          <a:xfrm>
            <a:off x="6766560" y="1680694"/>
            <a:ext cx="4690900" cy="369332"/>
          </a:xfrm>
          <a:prstGeom prst="rect">
            <a:avLst/>
          </a:prstGeom>
          <a:noFill/>
        </p:spPr>
        <p:txBody>
          <a:bodyPr wrap="none" rtlCol="0">
            <a:spAutoFit/>
          </a:bodyPr>
          <a:lstStyle/>
          <a:p>
            <a:r>
              <a:rPr lang="tr-TR" b="1" dirty="0"/>
              <a:t>VERİ SETİ  YAPISI VE HİKAYESİNİN İNCELENMESİ</a:t>
            </a:r>
          </a:p>
        </p:txBody>
      </p:sp>
    </p:spTree>
    <p:extLst>
      <p:ext uri="{BB962C8B-B14F-4D97-AF65-F5344CB8AC3E}">
        <p14:creationId xmlns:p14="http://schemas.microsoft.com/office/powerpoint/2010/main" val="30921334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8C8AA97-C169-4036-8799-26FDADD0E24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EA6FA78-391B-4040-A72D-47B0F2D2FF42}"/>
              </a:ext>
            </a:extLst>
          </p:cNvPr>
          <p:cNvSpPr txBox="1"/>
          <p:nvPr/>
        </p:nvSpPr>
        <p:spPr>
          <a:xfrm>
            <a:off x="5467350" y="2790825"/>
            <a:ext cx="5743575" cy="3139321"/>
          </a:xfrm>
          <a:prstGeom prst="rect">
            <a:avLst/>
          </a:prstGeom>
          <a:noFill/>
        </p:spPr>
        <p:txBody>
          <a:bodyPr wrap="square" rtlCol="0">
            <a:spAutoFit/>
          </a:bodyPr>
          <a:lstStyle/>
          <a:p>
            <a:r>
              <a:rPr lang="tr-TR" dirty="0"/>
              <a:t>Yukarıdaki grafiği bir kategori ekleyerek yeniden oluşturduğumuzda  doğrunun eğimi değişmektedir.</a:t>
            </a:r>
          </a:p>
          <a:p>
            <a:endParaRPr lang="tr-TR" dirty="0"/>
          </a:p>
          <a:p>
            <a:r>
              <a:rPr lang="tr-TR" dirty="0"/>
              <a:t>Bu makine öğrenmesi kapsamında istatistik kapsamında artık ele aldığımız veriyi fonksiyonel anlamda değerlendirmeye başladığımızda bizim için çok önem arz eden bir durumdur.</a:t>
            </a:r>
          </a:p>
          <a:p>
            <a:endParaRPr lang="tr-TR" dirty="0"/>
          </a:p>
          <a:p>
            <a:r>
              <a:rPr lang="tr-TR" dirty="0"/>
              <a:t>Çünkü elimizdeki doğru üzerinde bazı kararlar alacağımız, yorumlar yapacağımız bir doğrudur. Doğrunun eğimi bize yapacak olduğumuz yorumların şiddetini ifade eder.</a:t>
            </a:r>
          </a:p>
        </p:txBody>
      </p:sp>
    </p:spTree>
    <p:extLst>
      <p:ext uri="{BB962C8B-B14F-4D97-AF65-F5344CB8AC3E}">
        <p14:creationId xmlns:p14="http://schemas.microsoft.com/office/powerpoint/2010/main" val="39472745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F1081EB-B72E-418F-A023-85466DA974E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F802CBA-CF20-432F-B7A7-49A932541033}"/>
              </a:ext>
            </a:extLst>
          </p:cNvPr>
          <p:cNvSpPr txBox="1"/>
          <p:nvPr/>
        </p:nvSpPr>
        <p:spPr>
          <a:xfrm>
            <a:off x="8582026" y="3000375"/>
            <a:ext cx="3181350" cy="646331"/>
          </a:xfrm>
          <a:prstGeom prst="rect">
            <a:avLst/>
          </a:prstGeom>
          <a:noFill/>
        </p:spPr>
        <p:txBody>
          <a:bodyPr wrap="square" rtlCol="0">
            <a:spAutoFit/>
          </a:bodyPr>
          <a:lstStyle/>
          <a:p>
            <a:r>
              <a:rPr lang="tr-TR" dirty="0"/>
              <a:t>Eğimlerdeki fark dikkate alacak kadar değerli mi?</a:t>
            </a:r>
          </a:p>
        </p:txBody>
      </p:sp>
    </p:spTree>
    <p:extLst>
      <p:ext uri="{BB962C8B-B14F-4D97-AF65-F5344CB8AC3E}">
        <p14:creationId xmlns:p14="http://schemas.microsoft.com/office/powerpoint/2010/main" val="42336993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A8A11E7-5953-499F-9E00-B8E05035197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737111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000431D-1464-46D4-9738-93393D89C08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196275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3E32370C-9F12-4629-8797-AE1E671B1F5A}"/>
              </a:ext>
            </a:extLst>
          </p:cNvPr>
          <p:cNvPicPr>
            <a:picLocks noChangeAspect="1"/>
          </p:cNvPicPr>
          <p:nvPr/>
        </p:nvPicPr>
        <p:blipFill>
          <a:blip r:embed="rId2"/>
          <a:stretch>
            <a:fillRect/>
          </a:stretch>
        </p:blipFill>
        <p:spPr>
          <a:xfrm>
            <a:off x="0" y="154073"/>
            <a:ext cx="12192000" cy="6854653"/>
          </a:xfrm>
          <a:prstGeom prst="rect">
            <a:avLst/>
          </a:prstGeom>
        </p:spPr>
      </p:pic>
      <p:sp>
        <p:nvSpPr>
          <p:cNvPr id="2" name="Metin kutusu 1">
            <a:extLst>
              <a:ext uri="{FF2B5EF4-FFF2-40B4-BE49-F238E27FC236}">
                <a16:creationId xmlns:a16="http://schemas.microsoft.com/office/drawing/2014/main" id="{6D4E2653-D0B4-4F16-A0BB-72A9FE3A8F65}"/>
              </a:ext>
            </a:extLst>
          </p:cNvPr>
          <p:cNvSpPr txBox="1"/>
          <p:nvPr/>
        </p:nvSpPr>
        <p:spPr>
          <a:xfrm>
            <a:off x="5429250" y="2057400"/>
            <a:ext cx="6048375" cy="1754326"/>
          </a:xfrm>
          <a:prstGeom prst="rect">
            <a:avLst/>
          </a:prstGeom>
          <a:noFill/>
        </p:spPr>
        <p:txBody>
          <a:bodyPr wrap="square" rtlCol="0">
            <a:spAutoFit/>
          </a:bodyPr>
          <a:lstStyle/>
          <a:p>
            <a:r>
              <a:rPr lang="tr-TR" b="1" dirty="0" err="1"/>
              <a:t>Scatterplot</a:t>
            </a:r>
            <a:r>
              <a:rPr lang="tr-TR" b="1" dirty="0"/>
              <a:t> </a:t>
            </a:r>
            <a:r>
              <a:rPr lang="tr-TR" b="1" dirty="0">
                <a:sym typeface="Wingdings" panose="05000000000000000000" pitchFamily="2" charset="2"/>
              </a:rPr>
              <a:t> </a:t>
            </a:r>
            <a:r>
              <a:rPr lang="tr-TR" dirty="0">
                <a:sym typeface="Wingdings" panose="05000000000000000000" pitchFamily="2" charset="2"/>
              </a:rPr>
              <a:t>Sayısal değişkenlerin arasındaki ilişkiyi ifade eden bir </a:t>
            </a:r>
            <a:r>
              <a:rPr lang="tr-TR" dirty="0" err="1">
                <a:sym typeface="Wingdings" panose="05000000000000000000" pitchFamily="2" charset="2"/>
              </a:rPr>
              <a:t>saçılım</a:t>
            </a:r>
            <a:r>
              <a:rPr lang="tr-TR" dirty="0">
                <a:sym typeface="Wingdings" panose="05000000000000000000" pitchFamily="2" charset="2"/>
              </a:rPr>
              <a:t> grafiğidir.</a:t>
            </a:r>
          </a:p>
          <a:p>
            <a:endParaRPr lang="tr-TR" b="1" dirty="0">
              <a:sym typeface="Wingdings" panose="05000000000000000000" pitchFamily="2" charset="2"/>
            </a:endParaRPr>
          </a:p>
          <a:p>
            <a:r>
              <a:rPr lang="tr-TR" dirty="0">
                <a:sym typeface="Wingdings" panose="05000000000000000000" pitchFamily="2" charset="2"/>
              </a:rPr>
              <a:t>Dolayısıyla </a:t>
            </a:r>
            <a:r>
              <a:rPr lang="tr-TR" dirty="0" err="1">
                <a:sym typeface="Wingdings" panose="05000000000000000000" pitchFamily="2" charset="2"/>
              </a:rPr>
              <a:t>veriseti</a:t>
            </a:r>
            <a:r>
              <a:rPr lang="tr-TR" dirty="0">
                <a:sym typeface="Wingdings" panose="05000000000000000000" pitchFamily="2" charset="2"/>
              </a:rPr>
              <a:t> içerisindeki tüm sayısal değişkenler için matris formunda bu ilişkiyi ifade ettiğimizde bir </a:t>
            </a:r>
            <a:r>
              <a:rPr lang="tr-TR" b="1" dirty="0" err="1">
                <a:sym typeface="Wingdings" panose="05000000000000000000" pitchFamily="2" charset="2"/>
              </a:rPr>
              <a:t>scatterplot</a:t>
            </a:r>
            <a:r>
              <a:rPr lang="tr-TR" b="1" dirty="0">
                <a:sym typeface="Wingdings" panose="05000000000000000000" pitchFamily="2" charset="2"/>
              </a:rPr>
              <a:t> matrisi </a:t>
            </a:r>
            <a:r>
              <a:rPr lang="tr-TR" dirty="0">
                <a:sym typeface="Wingdings" panose="05000000000000000000" pitchFamily="2" charset="2"/>
              </a:rPr>
              <a:t>oluşturmuş oluruz. 	</a:t>
            </a:r>
            <a:endParaRPr lang="tr-TR" dirty="0"/>
          </a:p>
        </p:txBody>
      </p:sp>
      <p:sp>
        <p:nvSpPr>
          <p:cNvPr id="4" name="Metin kutusu 3">
            <a:extLst>
              <a:ext uri="{FF2B5EF4-FFF2-40B4-BE49-F238E27FC236}">
                <a16:creationId xmlns:a16="http://schemas.microsoft.com/office/drawing/2014/main" id="{158AA373-932E-4DCF-9161-179DB5B432B9}"/>
              </a:ext>
            </a:extLst>
          </p:cNvPr>
          <p:cNvSpPr txBox="1"/>
          <p:nvPr/>
        </p:nvSpPr>
        <p:spPr>
          <a:xfrm flipH="1">
            <a:off x="5703569" y="4400550"/>
            <a:ext cx="5145406" cy="369332"/>
          </a:xfrm>
          <a:prstGeom prst="rect">
            <a:avLst/>
          </a:prstGeom>
          <a:noFill/>
        </p:spPr>
        <p:txBody>
          <a:bodyPr wrap="square" rtlCol="0">
            <a:spAutoFit/>
          </a:bodyPr>
          <a:lstStyle/>
          <a:p>
            <a:r>
              <a:rPr lang="tr-TR" dirty="0" err="1"/>
              <a:t>Veriseti</a:t>
            </a:r>
            <a:r>
              <a:rPr lang="tr-TR" dirty="0"/>
              <a:t> hikayesi </a:t>
            </a:r>
            <a:r>
              <a:rPr lang="tr-TR" dirty="0">
                <a:sym typeface="Wingdings" panose="05000000000000000000" pitchFamily="2" charset="2"/>
              </a:rPr>
              <a:t> </a:t>
            </a:r>
            <a:r>
              <a:rPr lang="tr-TR" dirty="0"/>
              <a:t>Çiçek türleri ve özellikleri</a:t>
            </a:r>
          </a:p>
        </p:txBody>
      </p:sp>
    </p:spTree>
    <p:extLst>
      <p:ext uri="{BB962C8B-B14F-4D97-AF65-F5344CB8AC3E}">
        <p14:creationId xmlns:p14="http://schemas.microsoft.com/office/powerpoint/2010/main" val="36857878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A29D75D-DEFA-4420-9500-56A78EE8B51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C1822D6-2404-4353-864A-8C8D0186453E}"/>
              </a:ext>
            </a:extLst>
          </p:cNvPr>
          <p:cNvSpPr txBox="1"/>
          <p:nvPr/>
        </p:nvSpPr>
        <p:spPr>
          <a:xfrm>
            <a:off x="8181975" y="1866900"/>
            <a:ext cx="3590925" cy="2862322"/>
          </a:xfrm>
          <a:prstGeom prst="rect">
            <a:avLst/>
          </a:prstGeom>
          <a:noFill/>
        </p:spPr>
        <p:txBody>
          <a:bodyPr wrap="square" rtlCol="0">
            <a:spAutoFit/>
          </a:bodyPr>
          <a:lstStyle/>
          <a:p>
            <a:r>
              <a:rPr lang="tr-TR" dirty="0"/>
              <a:t>Grafiğin bize sunduğu iki bilgi var;</a:t>
            </a:r>
          </a:p>
          <a:p>
            <a:endParaRPr lang="tr-TR" dirty="0"/>
          </a:p>
          <a:p>
            <a:r>
              <a:rPr lang="tr-TR" dirty="0"/>
              <a:t>Birinci bilgi eksende yer alan grafiklerdir. Değişkenlerin dağılımlarını ifade ederleri.</a:t>
            </a:r>
          </a:p>
          <a:p>
            <a:endParaRPr lang="tr-TR" dirty="0"/>
          </a:p>
          <a:p>
            <a:r>
              <a:rPr lang="tr-TR" dirty="0"/>
              <a:t>İkincisi eksenlerden yapılacak kesiştirmeler ile değişkenler arasındaki ilişki sunulur.</a:t>
            </a:r>
          </a:p>
          <a:p>
            <a:endParaRPr lang="tr-TR" dirty="0"/>
          </a:p>
        </p:txBody>
      </p:sp>
    </p:spTree>
    <p:extLst>
      <p:ext uri="{BB962C8B-B14F-4D97-AF65-F5344CB8AC3E}">
        <p14:creationId xmlns:p14="http://schemas.microsoft.com/office/powerpoint/2010/main" val="4976490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4359688-A713-4521-9814-03898D1D3785}"/>
              </a:ext>
            </a:extLst>
          </p:cNvPr>
          <p:cNvSpPr txBox="1"/>
          <p:nvPr/>
        </p:nvSpPr>
        <p:spPr>
          <a:xfrm>
            <a:off x="3048000" y="1929110"/>
            <a:ext cx="6096000" cy="923330"/>
          </a:xfrm>
          <a:prstGeom prst="rect">
            <a:avLst/>
          </a:prstGeom>
          <a:noFill/>
        </p:spPr>
        <p:txBody>
          <a:bodyPr wrap="square">
            <a:spAutoFit/>
          </a:bodyPr>
          <a:lstStyle/>
          <a:p>
            <a:r>
              <a:rPr lang="tr-TR" dirty="0"/>
              <a:t>Eğer oluşturulmuş olan grafik toz bulutu şeklindeyse veya yapısal bir formu yoksa bu durum o iki değişken arasında bir ilişki olmadığı anlamına gelir.</a:t>
            </a:r>
          </a:p>
        </p:txBody>
      </p:sp>
      <p:sp>
        <p:nvSpPr>
          <p:cNvPr id="4" name="Metin kutusu 3">
            <a:extLst>
              <a:ext uri="{FF2B5EF4-FFF2-40B4-BE49-F238E27FC236}">
                <a16:creationId xmlns:a16="http://schemas.microsoft.com/office/drawing/2014/main" id="{6B330F68-B06C-4B6D-AD47-2DA9FE11618A}"/>
              </a:ext>
            </a:extLst>
          </p:cNvPr>
          <p:cNvSpPr txBox="1"/>
          <p:nvPr/>
        </p:nvSpPr>
        <p:spPr>
          <a:xfrm flipH="1">
            <a:off x="3048000" y="2990850"/>
            <a:ext cx="7012306" cy="1754326"/>
          </a:xfrm>
          <a:prstGeom prst="rect">
            <a:avLst/>
          </a:prstGeom>
          <a:noFill/>
        </p:spPr>
        <p:txBody>
          <a:bodyPr wrap="square" rtlCol="0">
            <a:spAutoFit/>
          </a:bodyPr>
          <a:lstStyle/>
          <a:p>
            <a:r>
              <a:rPr lang="tr-TR" dirty="0"/>
              <a:t>Oluşturulan </a:t>
            </a:r>
            <a:r>
              <a:rPr lang="tr-TR" dirty="0" err="1"/>
              <a:t>scatterplot</a:t>
            </a:r>
            <a:r>
              <a:rPr lang="tr-TR" dirty="0"/>
              <a:t> içerisinde gözlem noktaları incelendiğinde bunlar eğer birbirinden farklı köşelerde kümeleniyorsa bu durumda sık sık vurguladığımız çaprazlama durumundan kaynaklı olan çaprazlama durumuyla gözlemleyebilecek olduğumuz oluşan farklı farklı kümelenmeleri ifade eden bazı alt gruplar vardır. Bunların göz önünde bulundurulması gerekir.</a:t>
            </a:r>
          </a:p>
        </p:txBody>
      </p:sp>
    </p:spTree>
    <p:extLst>
      <p:ext uri="{BB962C8B-B14F-4D97-AF65-F5344CB8AC3E}">
        <p14:creationId xmlns:p14="http://schemas.microsoft.com/office/powerpoint/2010/main" val="19251758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143F6B6-B881-49B3-8C1C-940CD37F0EF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7554261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1FB6D7F-45B9-4947-B945-65E1AFB9676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504235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23C72D6-8601-4CFC-A28C-04DFFDED17A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2974775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1588</TotalTime>
  <Words>2962</Words>
  <Application>Microsoft Office PowerPoint</Application>
  <PresentationFormat>Geniş ekran</PresentationFormat>
  <Paragraphs>335</Paragraphs>
  <Slides>129</Slides>
  <Notes>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129</vt:i4>
      </vt:variant>
    </vt:vector>
  </HeadingPairs>
  <TitlesOfParts>
    <vt:vector size="133" baseType="lpstr">
      <vt:lpstr>Arial</vt:lpstr>
      <vt:lpstr>Calibri</vt:lpstr>
      <vt:lpstr>Calibri Light</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180</cp:revision>
  <dcterms:created xsi:type="dcterms:W3CDTF">2020-08-31T17:42:26Z</dcterms:created>
  <dcterms:modified xsi:type="dcterms:W3CDTF">2020-10-03T08:58:03Z</dcterms:modified>
</cp:coreProperties>
</file>